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0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4" r:id="rId47"/>
    <p:sldId id="323" r:id="rId48"/>
    <p:sldId id="305" r:id="rId49"/>
    <p:sldId id="306" r:id="rId50"/>
    <p:sldId id="307" r:id="rId51"/>
    <p:sldId id="258" r:id="rId52"/>
    <p:sldId id="324" r:id="rId53"/>
    <p:sldId id="308" r:id="rId54"/>
    <p:sldId id="309" r:id="rId55"/>
    <p:sldId id="310" r:id="rId56"/>
    <p:sldId id="311" r:id="rId57"/>
    <p:sldId id="312" r:id="rId58"/>
    <p:sldId id="314" r:id="rId59"/>
    <p:sldId id="313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66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09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18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486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43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57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12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221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34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11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449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130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898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lumMod val="55000"/>
                <a:lumOff val="45000"/>
              </a:srgbClr>
            </a:gs>
            <a:gs pos="100000">
              <a:srgbClr val="4A206A">
                <a:lumMod val="8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DBC2-EDFD-482C-AA7E-8CC323EDE333}" type="datetimeFigureOut">
              <a:rPr lang="he-IL" smtClean="0"/>
              <a:t>י"ג/ניסן/תשע"ט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994D2-AAF9-403E-AA68-6A301D038B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317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9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55" Type="http://schemas.openxmlformats.org/officeDocument/2006/relationships/slide" Target="slide57.xml"/><Relationship Id="rId63" Type="http://schemas.openxmlformats.org/officeDocument/2006/relationships/slide" Target="slide47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41.xml"/><Relationship Id="rId54" Type="http://schemas.openxmlformats.org/officeDocument/2006/relationships/slide" Target="slide56.xml"/><Relationship Id="rId6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3" Type="http://schemas.openxmlformats.org/officeDocument/2006/relationships/slide" Target="slide55.xml"/><Relationship Id="rId58" Type="http://schemas.openxmlformats.org/officeDocument/2006/relationships/slide" Target="slide60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49" Type="http://schemas.openxmlformats.org/officeDocument/2006/relationships/slide" Target="slide50.xml"/><Relationship Id="rId57" Type="http://schemas.openxmlformats.org/officeDocument/2006/relationships/slide" Target="slide59.xml"/><Relationship Id="rId61" Type="http://schemas.openxmlformats.org/officeDocument/2006/relationships/slide" Target="slide6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slide" Target="slide44.xml"/><Relationship Id="rId52" Type="http://schemas.openxmlformats.org/officeDocument/2006/relationships/slide" Target="slide54.xml"/><Relationship Id="rId60" Type="http://schemas.openxmlformats.org/officeDocument/2006/relationships/slide" Target="slide6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9.xml"/><Relationship Id="rId56" Type="http://schemas.openxmlformats.org/officeDocument/2006/relationships/slide" Target="slide58.xml"/><Relationship Id="rId64" Type="http://schemas.openxmlformats.org/officeDocument/2006/relationships/slide" Target="slide52.xml"/><Relationship Id="rId8" Type="http://schemas.openxmlformats.org/officeDocument/2006/relationships/slide" Target="slide8.xml"/><Relationship Id="rId51" Type="http://schemas.openxmlformats.org/officeDocument/2006/relationships/slide" Target="slide53.xml"/><Relationship Id="rId3" Type="http://schemas.openxmlformats.org/officeDocument/2006/relationships/slide" Target="slide3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59" Type="http://schemas.openxmlformats.org/officeDocument/2006/relationships/slide" Target="slide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0" y="-25370"/>
            <a:ext cx="9144000" cy="6883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פירוט מקלטים ומחסות במבנים</a:t>
            </a:r>
            <a:endParaRPr lang="he-IL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מלבן מעוגל 5">
            <a:hlinkClick r:id="rId2" action="ppaction://hlinksldjump"/>
          </p:cNvPr>
          <p:cNvSpPr/>
          <p:nvPr/>
        </p:nvSpPr>
        <p:spPr>
          <a:xfrm>
            <a:off x="7596336" y="90872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100</a:t>
            </a:r>
          </a:p>
        </p:txBody>
      </p:sp>
      <p:sp>
        <p:nvSpPr>
          <p:cNvPr id="7" name="מלבן מעוגל 6">
            <a:hlinkClick r:id="rId3" action="ppaction://hlinksldjump"/>
          </p:cNvPr>
          <p:cNvSpPr/>
          <p:nvPr/>
        </p:nvSpPr>
        <p:spPr>
          <a:xfrm>
            <a:off x="6444208" y="90872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101</a:t>
            </a:r>
          </a:p>
        </p:txBody>
      </p:sp>
      <p:sp>
        <p:nvSpPr>
          <p:cNvPr id="8" name="מלבן מעוגל 7">
            <a:hlinkClick r:id="rId4" action="ppaction://hlinksldjump"/>
          </p:cNvPr>
          <p:cNvSpPr/>
          <p:nvPr/>
        </p:nvSpPr>
        <p:spPr>
          <a:xfrm>
            <a:off x="5292080" y="90872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102</a:t>
            </a:r>
          </a:p>
        </p:txBody>
      </p:sp>
      <p:sp>
        <p:nvSpPr>
          <p:cNvPr id="9" name="מלבן מעוגל 8">
            <a:hlinkClick r:id="rId5" action="ppaction://hlinksldjump"/>
          </p:cNvPr>
          <p:cNvSpPr/>
          <p:nvPr/>
        </p:nvSpPr>
        <p:spPr>
          <a:xfrm>
            <a:off x="4139952" y="90872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103</a:t>
            </a:r>
          </a:p>
        </p:txBody>
      </p:sp>
      <p:sp>
        <p:nvSpPr>
          <p:cNvPr id="10" name="מלבן מעוגל 9">
            <a:hlinkClick r:id="rId6" action="ppaction://hlinksldjump"/>
          </p:cNvPr>
          <p:cNvSpPr/>
          <p:nvPr/>
        </p:nvSpPr>
        <p:spPr>
          <a:xfrm>
            <a:off x="2987824" y="90872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104</a:t>
            </a:r>
          </a:p>
        </p:txBody>
      </p:sp>
      <p:sp>
        <p:nvSpPr>
          <p:cNvPr id="11" name="מלבן מעוגל 10">
            <a:hlinkClick r:id="rId7" action="ppaction://hlinksldjump"/>
          </p:cNvPr>
          <p:cNvSpPr/>
          <p:nvPr/>
        </p:nvSpPr>
        <p:spPr>
          <a:xfrm>
            <a:off x="1835696" y="90872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105</a:t>
            </a:r>
          </a:p>
        </p:txBody>
      </p:sp>
      <p:sp>
        <p:nvSpPr>
          <p:cNvPr id="12" name="מלבן מעוגל 11">
            <a:hlinkClick r:id="rId8" action="ppaction://hlinksldjump"/>
          </p:cNvPr>
          <p:cNvSpPr/>
          <p:nvPr/>
        </p:nvSpPr>
        <p:spPr>
          <a:xfrm>
            <a:off x="683568" y="90872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latin typeface="Guttman Haim" pitchFamily="2" charset="-79"/>
                <a:cs typeface="Guttman Haim" pitchFamily="2" charset="-79"/>
              </a:rPr>
              <a:t>106</a:t>
            </a:r>
            <a:endParaRPr lang="he-IL" b="1" dirty="0"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13" name="מלבן מעוגל 12">
            <a:hlinkClick r:id="rId9" action="ppaction://hlinksldjump"/>
          </p:cNvPr>
          <p:cNvSpPr/>
          <p:nvPr/>
        </p:nvSpPr>
        <p:spPr>
          <a:xfrm>
            <a:off x="7596336" y="148478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107</a:t>
            </a:r>
          </a:p>
        </p:txBody>
      </p:sp>
      <p:sp>
        <p:nvSpPr>
          <p:cNvPr id="14" name="מלבן מעוגל 13">
            <a:hlinkClick r:id="rId10" action="ppaction://hlinksldjump"/>
          </p:cNvPr>
          <p:cNvSpPr/>
          <p:nvPr/>
        </p:nvSpPr>
        <p:spPr>
          <a:xfrm>
            <a:off x="6444208" y="148478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108</a:t>
            </a:r>
          </a:p>
        </p:txBody>
      </p:sp>
      <p:sp>
        <p:nvSpPr>
          <p:cNvPr id="15" name="מלבן מעוגל 14">
            <a:hlinkClick r:id="rId11" action="ppaction://hlinksldjump"/>
          </p:cNvPr>
          <p:cNvSpPr/>
          <p:nvPr/>
        </p:nvSpPr>
        <p:spPr>
          <a:xfrm>
            <a:off x="5292080" y="148478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109</a:t>
            </a:r>
          </a:p>
        </p:txBody>
      </p:sp>
      <p:sp>
        <p:nvSpPr>
          <p:cNvPr id="16" name="מלבן מעוגל 15">
            <a:hlinkClick r:id="rId12" action="ppaction://hlinksldjump"/>
          </p:cNvPr>
          <p:cNvSpPr/>
          <p:nvPr/>
        </p:nvSpPr>
        <p:spPr>
          <a:xfrm>
            <a:off x="4139952" y="148478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201</a:t>
            </a:r>
          </a:p>
        </p:txBody>
      </p:sp>
      <p:sp>
        <p:nvSpPr>
          <p:cNvPr id="17" name="מלבן מעוגל 16">
            <a:hlinkClick r:id="rId13" action="ppaction://hlinksldjump"/>
          </p:cNvPr>
          <p:cNvSpPr/>
          <p:nvPr/>
        </p:nvSpPr>
        <p:spPr>
          <a:xfrm>
            <a:off x="2987824" y="148478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202</a:t>
            </a:r>
          </a:p>
        </p:txBody>
      </p:sp>
      <p:sp>
        <p:nvSpPr>
          <p:cNvPr id="18" name="מלבן מעוגל 17">
            <a:hlinkClick r:id="rId13" action="ppaction://hlinksldjump"/>
          </p:cNvPr>
          <p:cNvSpPr/>
          <p:nvPr/>
        </p:nvSpPr>
        <p:spPr>
          <a:xfrm>
            <a:off x="1835696" y="148478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203</a:t>
            </a:r>
          </a:p>
        </p:txBody>
      </p:sp>
      <p:sp>
        <p:nvSpPr>
          <p:cNvPr id="19" name="מלבן מעוגל 18">
            <a:hlinkClick r:id="rId14" action="ppaction://hlinksldjump"/>
          </p:cNvPr>
          <p:cNvSpPr/>
          <p:nvPr/>
        </p:nvSpPr>
        <p:spPr>
          <a:xfrm>
            <a:off x="683568" y="148478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204</a:t>
            </a:r>
          </a:p>
        </p:txBody>
      </p:sp>
      <p:sp>
        <p:nvSpPr>
          <p:cNvPr id="20" name="מלבן מעוגל 19">
            <a:hlinkClick r:id="rId15" action="ppaction://hlinksldjump"/>
          </p:cNvPr>
          <p:cNvSpPr/>
          <p:nvPr/>
        </p:nvSpPr>
        <p:spPr>
          <a:xfrm>
            <a:off x="7574788" y="206084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205</a:t>
            </a:r>
          </a:p>
        </p:txBody>
      </p:sp>
      <p:sp>
        <p:nvSpPr>
          <p:cNvPr id="21" name="מלבן מעוגל 20">
            <a:hlinkClick r:id="rId16" action="ppaction://hlinksldjump"/>
          </p:cNvPr>
          <p:cNvSpPr/>
          <p:nvPr/>
        </p:nvSpPr>
        <p:spPr>
          <a:xfrm>
            <a:off x="6422660" y="206084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206</a:t>
            </a:r>
          </a:p>
        </p:txBody>
      </p:sp>
      <p:sp>
        <p:nvSpPr>
          <p:cNvPr id="22" name="מלבן מעוגל 21">
            <a:hlinkClick r:id="rId17" action="ppaction://hlinksldjump"/>
          </p:cNvPr>
          <p:cNvSpPr/>
          <p:nvPr/>
        </p:nvSpPr>
        <p:spPr>
          <a:xfrm>
            <a:off x="5270532" y="206084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207</a:t>
            </a:r>
          </a:p>
        </p:txBody>
      </p:sp>
      <p:sp>
        <p:nvSpPr>
          <p:cNvPr id="23" name="מלבן מעוגל 22">
            <a:hlinkClick r:id="rId18" action="ppaction://hlinksldjump"/>
          </p:cNvPr>
          <p:cNvSpPr/>
          <p:nvPr/>
        </p:nvSpPr>
        <p:spPr>
          <a:xfrm>
            <a:off x="4118404" y="206084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208</a:t>
            </a:r>
          </a:p>
        </p:txBody>
      </p:sp>
      <p:sp>
        <p:nvSpPr>
          <p:cNvPr id="24" name="מלבן מעוגל 23">
            <a:hlinkClick r:id="rId19" action="ppaction://hlinksldjump"/>
          </p:cNvPr>
          <p:cNvSpPr/>
          <p:nvPr/>
        </p:nvSpPr>
        <p:spPr>
          <a:xfrm>
            <a:off x="2966276" y="206084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209</a:t>
            </a:r>
          </a:p>
        </p:txBody>
      </p:sp>
      <p:sp>
        <p:nvSpPr>
          <p:cNvPr id="25" name="מלבן מעוגל 24">
            <a:hlinkClick r:id="rId20" action="ppaction://hlinksldjump"/>
          </p:cNvPr>
          <p:cNvSpPr/>
          <p:nvPr/>
        </p:nvSpPr>
        <p:spPr>
          <a:xfrm>
            <a:off x="1814148" y="206084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211</a:t>
            </a:r>
          </a:p>
        </p:txBody>
      </p:sp>
      <p:sp>
        <p:nvSpPr>
          <p:cNvPr id="26" name="מלבן מעוגל 25">
            <a:hlinkClick r:id="rId21" action="ppaction://hlinksldjump"/>
          </p:cNvPr>
          <p:cNvSpPr/>
          <p:nvPr/>
        </p:nvSpPr>
        <p:spPr>
          <a:xfrm>
            <a:off x="662020" y="206084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212</a:t>
            </a:r>
          </a:p>
        </p:txBody>
      </p:sp>
      <p:sp>
        <p:nvSpPr>
          <p:cNvPr id="27" name="מלבן מעוגל 26">
            <a:hlinkClick r:id="rId22" action="ppaction://hlinksldjump"/>
          </p:cNvPr>
          <p:cNvSpPr/>
          <p:nvPr/>
        </p:nvSpPr>
        <p:spPr>
          <a:xfrm>
            <a:off x="7574788" y="2636912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213</a:t>
            </a:r>
          </a:p>
        </p:txBody>
      </p:sp>
      <p:sp>
        <p:nvSpPr>
          <p:cNvPr id="28" name="מלבן מעוגל 27">
            <a:hlinkClick r:id="rId23" action="ppaction://hlinksldjump"/>
          </p:cNvPr>
          <p:cNvSpPr/>
          <p:nvPr/>
        </p:nvSpPr>
        <p:spPr>
          <a:xfrm>
            <a:off x="6422660" y="2636912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214</a:t>
            </a:r>
          </a:p>
        </p:txBody>
      </p:sp>
      <p:sp>
        <p:nvSpPr>
          <p:cNvPr id="29" name="מלבן מעוגל 28">
            <a:hlinkClick r:id="rId24" action="ppaction://hlinksldjump"/>
          </p:cNvPr>
          <p:cNvSpPr/>
          <p:nvPr/>
        </p:nvSpPr>
        <p:spPr>
          <a:xfrm>
            <a:off x="5270532" y="2636912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215</a:t>
            </a:r>
          </a:p>
        </p:txBody>
      </p:sp>
      <p:sp>
        <p:nvSpPr>
          <p:cNvPr id="30" name="מלבן מעוגל 29">
            <a:hlinkClick r:id="rId25" action="ppaction://hlinksldjump"/>
          </p:cNvPr>
          <p:cNvSpPr/>
          <p:nvPr/>
        </p:nvSpPr>
        <p:spPr>
          <a:xfrm>
            <a:off x="4118404" y="2636912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216</a:t>
            </a:r>
          </a:p>
        </p:txBody>
      </p:sp>
      <p:sp>
        <p:nvSpPr>
          <p:cNvPr id="31" name="מלבן מעוגל 30">
            <a:hlinkClick r:id="rId26" action="ppaction://hlinksldjump"/>
          </p:cNvPr>
          <p:cNvSpPr/>
          <p:nvPr/>
        </p:nvSpPr>
        <p:spPr>
          <a:xfrm>
            <a:off x="2966276" y="2636912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217</a:t>
            </a:r>
          </a:p>
        </p:txBody>
      </p:sp>
      <p:sp>
        <p:nvSpPr>
          <p:cNvPr id="32" name="מלבן מעוגל 31">
            <a:hlinkClick r:id="rId27" action="ppaction://hlinksldjump"/>
          </p:cNvPr>
          <p:cNvSpPr/>
          <p:nvPr/>
        </p:nvSpPr>
        <p:spPr>
          <a:xfrm>
            <a:off x="1814148" y="2636912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301</a:t>
            </a:r>
          </a:p>
        </p:txBody>
      </p:sp>
      <p:sp>
        <p:nvSpPr>
          <p:cNvPr id="33" name="מלבן מעוגל 32">
            <a:hlinkClick r:id="rId28" action="ppaction://hlinksldjump"/>
          </p:cNvPr>
          <p:cNvSpPr/>
          <p:nvPr/>
        </p:nvSpPr>
        <p:spPr>
          <a:xfrm>
            <a:off x="662020" y="2636912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302</a:t>
            </a:r>
          </a:p>
        </p:txBody>
      </p:sp>
      <p:sp>
        <p:nvSpPr>
          <p:cNvPr id="41" name="מלבן מעוגל 40">
            <a:hlinkClick r:id="rId29" action="ppaction://hlinksldjump"/>
          </p:cNvPr>
          <p:cNvSpPr/>
          <p:nvPr/>
        </p:nvSpPr>
        <p:spPr>
          <a:xfrm>
            <a:off x="7574788" y="320017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303</a:t>
            </a:r>
          </a:p>
        </p:txBody>
      </p:sp>
      <p:sp>
        <p:nvSpPr>
          <p:cNvPr id="42" name="מלבן מעוגל 41">
            <a:hlinkClick r:id="rId30" action="ppaction://hlinksldjump"/>
          </p:cNvPr>
          <p:cNvSpPr/>
          <p:nvPr/>
        </p:nvSpPr>
        <p:spPr>
          <a:xfrm>
            <a:off x="6422660" y="320017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304</a:t>
            </a:r>
          </a:p>
        </p:txBody>
      </p:sp>
      <p:sp>
        <p:nvSpPr>
          <p:cNvPr id="43" name="מלבן מעוגל 42">
            <a:hlinkClick r:id="rId31" action="ppaction://hlinksldjump"/>
          </p:cNvPr>
          <p:cNvSpPr/>
          <p:nvPr/>
        </p:nvSpPr>
        <p:spPr>
          <a:xfrm>
            <a:off x="5270532" y="320017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305</a:t>
            </a:r>
          </a:p>
        </p:txBody>
      </p:sp>
      <p:sp>
        <p:nvSpPr>
          <p:cNvPr id="44" name="מלבן מעוגל 43">
            <a:hlinkClick r:id="rId32" action="ppaction://hlinksldjump"/>
          </p:cNvPr>
          <p:cNvSpPr/>
          <p:nvPr/>
        </p:nvSpPr>
        <p:spPr>
          <a:xfrm>
            <a:off x="4118404" y="320017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306</a:t>
            </a:r>
          </a:p>
        </p:txBody>
      </p:sp>
      <p:sp>
        <p:nvSpPr>
          <p:cNvPr id="45" name="מלבן מעוגל 44">
            <a:hlinkClick r:id="rId33" action="ppaction://hlinksldjump"/>
          </p:cNvPr>
          <p:cNvSpPr/>
          <p:nvPr/>
        </p:nvSpPr>
        <p:spPr>
          <a:xfrm>
            <a:off x="2966276" y="320017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307</a:t>
            </a:r>
          </a:p>
        </p:txBody>
      </p:sp>
      <p:sp>
        <p:nvSpPr>
          <p:cNvPr id="46" name="מלבן מעוגל 45">
            <a:hlinkClick r:id="rId34" action="ppaction://hlinksldjump"/>
          </p:cNvPr>
          <p:cNvSpPr/>
          <p:nvPr/>
        </p:nvSpPr>
        <p:spPr>
          <a:xfrm>
            <a:off x="1814148" y="320017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401</a:t>
            </a:r>
          </a:p>
        </p:txBody>
      </p:sp>
      <p:sp>
        <p:nvSpPr>
          <p:cNvPr id="47" name="מלבן מעוגל 46">
            <a:hlinkClick r:id="rId35" action="ppaction://hlinksldjump"/>
          </p:cNvPr>
          <p:cNvSpPr/>
          <p:nvPr/>
        </p:nvSpPr>
        <p:spPr>
          <a:xfrm>
            <a:off x="662020" y="320017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402</a:t>
            </a:r>
          </a:p>
        </p:txBody>
      </p:sp>
      <p:sp>
        <p:nvSpPr>
          <p:cNvPr id="48" name="מלבן מעוגל 47">
            <a:hlinkClick r:id="rId36" action="ppaction://hlinksldjump"/>
          </p:cNvPr>
          <p:cNvSpPr/>
          <p:nvPr/>
        </p:nvSpPr>
        <p:spPr>
          <a:xfrm>
            <a:off x="7561400" y="378904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403</a:t>
            </a:r>
          </a:p>
        </p:txBody>
      </p:sp>
      <p:sp>
        <p:nvSpPr>
          <p:cNvPr id="49" name="מלבן מעוגל 48">
            <a:hlinkClick r:id="rId37" action="ppaction://hlinksldjump"/>
          </p:cNvPr>
          <p:cNvSpPr/>
          <p:nvPr/>
        </p:nvSpPr>
        <p:spPr>
          <a:xfrm>
            <a:off x="6409272" y="378904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404</a:t>
            </a:r>
          </a:p>
        </p:txBody>
      </p:sp>
      <p:sp>
        <p:nvSpPr>
          <p:cNvPr id="50" name="מלבן מעוגל 49">
            <a:hlinkClick r:id="rId38" action="ppaction://hlinksldjump"/>
          </p:cNvPr>
          <p:cNvSpPr/>
          <p:nvPr/>
        </p:nvSpPr>
        <p:spPr>
          <a:xfrm>
            <a:off x="5257144" y="378904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405</a:t>
            </a:r>
          </a:p>
        </p:txBody>
      </p:sp>
      <p:sp>
        <p:nvSpPr>
          <p:cNvPr id="51" name="מלבן מעוגל 50">
            <a:hlinkClick r:id="rId39" action="ppaction://hlinksldjump"/>
          </p:cNvPr>
          <p:cNvSpPr/>
          <p:nvPr/>
        </p:nvSpPr>
        <p:spPr>
          <a:xfrm>
            <a:off x="4105016" y="378904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406</a:t>
            </a:r>
          </a:p>
        </p:txBody>
      </p:sp>
      <p:sp>
        <p:nvSpPr>
          <p:cNvPr id="52" name="מלבן מעוגל 51">
            <a:hlinkClick r:id="rId40" action="ppaction://hlinksldjump"/>
          </p:cNvPr>
          <p:cNvSpPr/>
          <p:nvPr/>
        </p:nvSpPr>
        <p:spPr>
          <a:xfrm>
            <a:off x="2952888" y="378904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407</a:t>
            </a:r>
          </a:p>
        </p:txBody>
      </p:sp>
      <p:sp>
        <p:nvSpPr>
          <p:cNvPr id="53" name="מלבן מעוגל 52">
            <a:hlinkClick r:id="rId41" action="ppaction://hlinksldjump"/>
          </p:cNvPr>
          <p:cNvSpPr/>
          <p:nvPr/>
        </p:nvSpPr>
        <p:spPr>
          <a:xfrm>
            <a:off x="1800760" y="378904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408</a:t>
            </a:r>
          </a:p>
        </p:txBody>
      </p:sp>
      <p:sp>
        <p:nvSpPr>
          <p:cNvPr id="54" name="מלבן מעוגל 53">
            <a:hlinkClick r:id="rId42" action="ppaction://hlinksldjump"/>
          </p:cNvPr>
          <p:cNvSpPr/>
          <p:nvPr/>
        </p:nvSpPr>
        <p:spPr>
          <a:xfrm>
            <a:off x="648632" y="378904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409</a:t>
            </a:r>
          </a:p>
        </p:txBody>
      </p:sp>
      <p:sp>
        <p:nvSpPr>
          <p:cNvPr id="55" name="מלבן מעוגל 54">
            <a:hlinkClick r:id="rId43" action="ppaction://hlinksldjump"/>
          </p:cNvPr>
          <p:cNvSpPr/>
          <p:nvPr/>
        </p:nvSpPr>
        <p:spPr>
          <a:xfrm>
            <a:off x="7561400" y="436510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410</a:t>
            </a:r>
          </a:p>
        </p:txBody>
      </p:sp>
      <p:sp>
        <p:nvSpPr>
          <p:cNvPr id="56" name="מלבן מעוגל 55">
            <a:hlinkClick r:id="rId44" action="ppaction://hlinksldjump"/>
          </p:cNvPr>
          <p:cNvSpPr/>
          <p:nvPr/>
        </p:nvSpPr>
        <p:spPr>
          <a:xfrm>
            <a:off x="6409272" y="436510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411</a:t>
            </a:r>
          </a:p>
        </p:txBody>
      </p:sp>
      <p:sp>
        <p:nvSpPr>
          <p:cNvPr id="57" name="מלבן מעוגל 56">
            <a:hlinkClick r:id="rId45" action="ppaction://hlinksldjump"/>
          </p:cNvPr>
          <p:cNvSpPr/>
          <p:nvPr/>
        </p:nvSpPr>
        <p:spPr>
          <a:xfrm>
            <a:off x="5257144" y="436510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501</a:t>
            </a:r>
          </a:p>
        </p:txBody>
      </p:sp>
      <p:sp>
        <p:nvSpPr>
          <p:cNvPr id="59" name="מלבן מעוגל 58">
            <a:hlinkClick r:id="rId46" action="ppaction://hlinksldjump"/>
          </p:cNvPr>
          <p:cNvSpPr/>
          <p:nvPr/>
        </p:nvSpPr>
        <p:spPr>
          <a:xfrm>
            <a:off x="4105016" y="436510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502</a:t>
            </a:r>
          </a:p>
        </p:txBody>
      </p:sp>
      <p:sp>
        <p:nvSpPr>
          <p:cNvPr id="60" name="מלבן מעוגל 59">
            <a:hlinkClick r:id="rId47" action="ppaction://hlinksldjump"/>
          </p:cNvPr>
          <p:cNvSpPr/>
          <p:nvPr/>
        </p:nvSpPr>
        <p:spPr>
          <a:xfrm>
            <a:off x="1800760" y="436510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504</a:t>
            </a:r>
          </a:p>
        </p:txBody>
      </p:sp>
      <p:sp>
        <p:nvSpPr>
          <p:cNvPr id="61" name="מלבן מעוגל 60">
            <a:hlinkClick r:id="rId48" action="ppaction://hlinksldjump"/>
          </p:cNvPr>
          <p:cNvSpPr/>
          <p:nvPr/>
        </p:nvSpPr>
        <p:spPr>
          <a:xfrm>
            <a:off x="648632" y="436510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505</a:t>
            </a:r>
          </a:p>
        </p:txBody>
      </p:sp>
      <p:sp>
        <p:nvSpPr>
          <p:cNvPr id="62" name="מלבן מעוגל 61">
            <a:hlinkClick r:id="rId49" action="ppaction://hlinksldjump"/>
          </p:cNvPr>
          <p:cNvSpPr/>
          <p:nvPr/>
        </p:nvSpPr>
        <p:spPr>
          <a:xfrm>
            <a:off x="7561400" y="4947567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506</a:t>
            </a:r>
          </a:p>
        </p:txBody>
      </p:sp>
      <p:sp>
        <p:nvSpPr>
          <p:cNvPr id="63" name="מלבן מעוגל 62">
            <a:hlinkClick r:id="rId50" action="ppaction://hlinksldjump"/>
          </p:cNvPr>
          <p:cNvSpPr/>
          <p:nvPr/>
        </p:nvSpPr>
        <p:spPr>
          <a:xfrm>
            <a:off x="6409272" y="494116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507</a:t>
            </a:r>
          </a:p>
        </p:txBody>
      </p:sp>
      <p:sp>
        <p:nvSpPr>
          <p:cNvPr id="64" name="מלבן מעוגל 63">
            <a:hlinkClick r:id="rId51" action="ppaction://hlinksldjump"/>
          </p:cNvPr>
          <p:cNvSpPr/>
          <p:nvPr/>
        </p:nvSpPr>
        <p:spPr>
          <a:xfrm>
            <a:off x="4118404" y="4947567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604</a:t>
            </a:r>
          </a:p>
        </p:txBody>
      </p:sp>
      <p:sp>
        <p:nvSpPr>
          <p:cNvPr id="65" name="מלבן מעוגל 64">
            <a:hlinkClick r:id="rId52" action="ppaction://hlinksldjump"/>
          </p:cNvPr>
          <p:cNvSpPr/>
          <p:nvPr/>
        </p:nvSpPr>
        <p:spPr>
          <a:xfrm>
            <a:off x="2966276" y="4947567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605</a:t>
            </a:r>
          </a:p>
        </p:txBody>
      </p:sp>
      <p:sp>
        <p:nvSpPr>
          <p:cNvPr id="66" name="מלבן מעוגל 65">
            <a:hlinkClick r:id="rId53" action="ppaction://hlinksldjump"/>
          </p:cNvPr>
          <p:cNvSpPr/>
          <p:nvPr/>
        </p:nvSpPr>
        <p:spPr>
          <a:xfrm>
            <a:off x="1814148" y="4947567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802</a:t>
            </a:r>
          </a:p>
        </p:txBody>
      </p:sp>
      <p:sp>
        <p:nvSpPr>
          <p:cNvPr id="67" name="מלבן מעוגל 66">
            <a:hlinkClick r:id="rId54" action="ppaction://hlinksldjump"/>
          </p:cNvPr>
          <p:cNvSpPr/>
          <p:nvPr/>
        </p:nvSpPr>
        <p:spPr>
          <a:xfrm>
            <a:off x="662020" y="4947567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901</a:t>
            </a:r>
          </a:p>
        </p:txBody>
      </p:sp>
      <p:sp>
        <p:nvSpPr>
          <p:cNvPr id="68" name="מלבן מעוגל 67">
            <a:hlinkClick r:id="rId55" action="ppaction://hlinksldjump"/>
          </p:cNvPr>
          <p:cNvSpPr/>
          <p:nvPr/>
        </p:nvSpPr>
        <p:spPr>
          <a:xfrm>
            <a:off x="7561400" y="5517179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902</a:t>
            </a:r>
          </a:p>
        </p:txBody>
      </p:sp>
      <p:sp>
        <p:nvSpPr>
          <p:cNvPr id="69" name="מלבן מעוגל 68">
            <a:hlinkClick r:id="rId56" action="ppaction://hlinksldjump"/>
          </p:cNvPr>
          <p:cNvSpPr/>
          <p:nvPr/>
        </p:nvSpPr>
        <p:spPr>
          <a:xfrm>
            <a:off x="6409272" y="5521148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905</a:t>
            </a:r>
          </a:p>
        </p:txBody>
      </p:sp>
      <p:sp>
        <p:nvSpPr>
          <p:cNvPr id="70" name="מלבן מעוגל 69">
            <a:hlinkClick r:id="rId57" action="ppaction://hlinksldjump"/>
          </p:cNvPr>
          <p:cNvSpPr/>
          <p:nvPr/>
        </p:nvSpPr>
        <p:spPr>
          <a:xfrm>
            <a:off x="5257144" y="550835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906</a:t>
            </a:r>
          </a:p>
        </p:txBody>
      </p:sp>
      <p:sp>
        <p:nvSpPr>
          <p:cNvPr id="71" name="מלבן מעוגל 70">
            <a:hlinkClick r:id="rId58" action="ppaction://hlinksldjump"/>
          </p:cNvPr>
          <p:cNvSpPr/>
          <p:nvPr/>
        </p:nvSpPr>
        <p:spPr>
          <a:xfrm>
            <a:off x="4105016" y="550835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1002</a:t>
            </a:r>
          </a:p>
        </p:txBody>
      </p:sp>
      <p:sp>
        <p:nvSpPr>
          <p:cNvPr id="72" name="מלבן מעוגל 71">
            <a:hlinkClick r:id="rId59" action="ppaction://hlinksldjump"/>
          </p:cNvPr>
          <p:cNvSpPr/>
          <p:nvPr/>
        </p:nvSpPr>
        <p:spPr>
          <a:xfrm>
            <a:off x="2952888" y="550835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1004</a:t>
            </a:r>
          </a:p>
        </p:txBody>
      </p:sp>
      <p:sp>
        <p:nvSpPr>
          <p:cNvPr id="73" name="מלבן מעוגל 72">
            <a:hlinkClick r:id="rId60" action="ppaction://hlinksldjump"/>
          </p:cNvPr>
          <p:cNvSpPr/>
          <p:nvPr/>
        </p:nvSpPr>
        <p:spPr>
          <a:xfrm>
            <a:off x="1800760" y="550835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1005</a:t>
            </a:r>
          </a:p>
        </p:txBody>
      </p:sp>
      <p:sp>
        <p:nvSpPr>
          <p:cNvPr id="74" name="מלבן מעוגל 73">
            <a:hlinkClick r:id="rId61" action="ppaction://hlinksldjump"/>
          </p:cNvPr>
          <p:cNvSpPr/>
          <p:nvPr/>
        </p:nvSpPr>
        <p:spPr>
          <a:xfrm>
            <a:off x="648632" y="5508350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atin typeface="Guttman Haim" pitchFamily="2" charset="-79"/>
                <a:cs typeface="Guttman Haim" pitchFamily="2" charset="-79"/>
              </a:rPr>
              <a:t>1102-5</a:t>
            </a:r>
            <a:endParaRPr lang="he-IL" b="1" dirty="0"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75" name="מלבן מעוגל 74">
            <a:hlinkClick r:id="rId62" action="ppaction://hlinksldjump"/>
          </p:cNvPr>
          <p:cNvSpPr/>
          <p:nvPr/>
        </p:nvSpPr>
        <p:spPr>
          <a:xfrm>
            <a:off x="1800760" y="6089299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1501</a:t>
            </a:r>
          </a:p>
        </p:txBody>
      </p:sp>
      <p:sp>
        <p:nvSpPr>
          <p:cNvPr id="2" name="לחצן פעולה: התאמה אישית 1">
            <a:hlinkClick r:id="" action="ppaction://hlinkshowjump?jump=endshow" highlightClick="1"/>
          </p:cNvPr>
          <p:cNvSpPr/>
          <p:nvPr/>
        </p:nvSpPr>
        <p:spPr>
          <a:xfrm>
            <a:off x="648632" y="6093296"/>
            <a:ext cx="1008112" cy="432048"/>
          </a:xfrm>
          <a:prstGeom prst="actionButtonBlank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7030A0"/>
                </a:solidFill>
                <a:latin typeface="Guttman Adii" panose="02010401010101010101" pitchFamily="2" charset="-79"/>
                <a:cs typeface="Guttman Adii" panose="02010401010101010101" pitchFamily="2" charset="-79"/>
              </a:rPr>
              <a:t>סיום</a:t>
            </a:r>
            <a:endParaRPr lang="he-IL" b="1" dirty="0">
              <a:solidFill>
                <a:srgbClr val="7030A0"/>
              </a:solidFill>
              <a:latin typeface="Guttman Adii" panose="02010401010101010101" pitchFamily="2" charset="-79"/>
              <a:cs typeface="Guttman Adii" panose="02010401010101010101" pitchFamily="2" charset="-79"/>
            </a:endParaRPr>
          </a:p>
        </p:txBody>
      </p:sp>
      <p:sp>
        <p:nvSpPr>
          <p:cNvPr id="82" name="מלבן מעוגל 81">
            <a:hlinkClick r:id="rId63" action="ppaction://hlinksldjump"/>
          </p:cNvPr>
          <p:cNvSpPr/>
          <p:nvPr/>
        </p:nvSpPr>
        <p:spPr>
          <a:xfrm>
            <a:off x="2966276" y="4365104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Guttman Haim" pitchFamily="2" charset="-79"/>
                <a:cs typeface="Guttman Haim" pitchFamily="2" charset="-79"/>
              </a:rPr>
              <a:t>503</a:t>
            </a:r>
          </a:p>
        </p:txBody>
      </p:sp>
      <p:sp>
        <p:nvSpPr>
          <p:cNvPr id="83" name="מלבן 82"/>
          <p:cNvSpPr/>
          <p:nvPr/>
        </p:nvSpPr>
        <p:spPr>
          <a:xfrm>
            <a:off x="2952888" y="6093296"/>
            <a:ext cx="56515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יציאה מהמקלטים רק לאחר 10 דקות </a:t>
            </a:r>
            <a:endParaRPr lang="he-IL" sz="2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מלבן מעוגל 75">
            <a:hlinkClick r:id="rId64" action="ppaction://hlinksldjump"/>
          </p:cNvPr>
          <p:cNvSpPr/>
          <p:nvPr/>
        </p:nvSpPr>
        <p:spPr>
          <a:xfrm>
            <a:off x="5257144" y="4947567"/>
            <a:ext cx="10081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latin typeface="Guttman Haim" pitchFamily="2" charset="-79"/>
                <a:cs typeface="Guttman Haim" pitchFamily="2" charset="-79"/>
              </a:rPr>
              <a:t>508-9</a:t>
            </a:r>
            <a:endParaRPr lang="he-IL" b="1" dirty="0">
              <a:latin typeface="Guttman Haim" pitchFamily="2" charset="-79"/>
              <a:cs typeface="Guttman Hai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35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lomi\Desktop\Imag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216630"/>
            <a:ext cx="5668934" cy="35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108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אלקטרה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</a:t>
            </a:r>
            <a:r>
              <a:rPr lang="he-IL" b="1" dirty="0" smtClean="0">
                <a:solidFill>
                  <a:srgbClr val="7030A0"/>
                </a:solidFill>
              </a:rPr>
              <a:t>:</a:t>
            </a:r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מחסן פר"ח בסמוך למוקד אלקטרה,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מתחם אחורי </a:t>
            </a:r>
            <a:r>
              <a:rPr lang="he-IL" b="1" dirty="0" err="1" smtClean="0">
                <a:solidFill>
                  <a:schemeClr val="accent3">
                    <a:lumMod val="50000"/>
                  </a:schemeClr>
                </a:solidFill>
              </a:rPr>
              <a:t>ביהכנ"ס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 304 (כריכייה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). ממ"ד פלדמן 301 (לצרכי נגישות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פתיחת הכריכייה בתיאום עם דוד 054-4528683. פתיחת מחסן פר"ח בתיאום עם מוקד אלקטרה.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75 מ"ר</a:t>
            </a:r>
            <a:r>
              <a:rPr lang="he-IL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9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13" y="537321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חץ למעלה 23"/>
          <p:cNvSpPr/>
          <p:nvPr/>
        </p:nvSpPr>
        <p:spPr>
          <a:xfrm rot="1991899">
            <a:off x="4960996" y="4895125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חץ למעלה 24"/>
          <p:cNvSpPr/>
          <p:nvPr/>
        </p:nvSpPr>
        <p:spPr>
          <a:xfrm>
            <a:off x="4252373" y="4077072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חץ למעלה 13"/>
          <p:cNvSpPr/>
          <p:nvPr/>
        </p:nvSpPr>
        <p:spPr>
          <a:xfrm rot="19672346">
            <a:off x="5874399" y="3239944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lomi\Desktop\Imag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52" y="3352792"/>
            <a:ext cx="5891188" cy="34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109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לאוטרמן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מחסה במסדרון הדרומי של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הבניין.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ניתן גם להגיע למקלט בבניין פיסיקה 202.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תיאום פתיחת המסדרון </a:t>
            </a:r>
            <a:r>
              <a:rPr lang="he-IL" b="1" dirty="0" err="1" smtClean="0">
                <a:solidFill>
                  <a:schemeClr val="tx1"/>
                </a:solidFill>
              </a:rPr>
              <a:t>התת"ק</a:t>
            </a:r>
            <a:r>
              <a:rPr lang="he-IL" b="1" dirty="0" smtClean="0">
                <a:solidFill>
                  <a:schemeClr val="tx1"/>
                </a:solidFill>
              </a:rPr>
              <a:t> מול פרופ' שרית קראוס טל' 8762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55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לחצן פעולה: התחלה 23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96" y="4725144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חץ למעלה 11"/>
          <p:cNvSpPr/>
          <p:nvPr/>
        </p:nvSpPr>
        <p:spPr>
          <a:xfrm rot="19495891">
            <a:off x="4954880" y="3524929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lomi\Desktop\Im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47" y="3140968"/>
            <a:ext cx="5933306" cy="36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201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פריימן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קומת מרתף, 28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מרחב תת-קרקעי בבניין.</a:t>
            </a:r>
          </a:p>
          <a:p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כולל מפוח</a:t>
            </a:r>
            <a:r>
              <a:rPr lang="he-IL" b="1" dirty="0" smtClean="0">
                <a:solidFill>
                  <a:srgbClr val="7030A0"/>
                </a:solidFill>
              </a:rPr>
              <a:t>.</a:t>
            </a:r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294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לחצן פעולה: התחלה 23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77" y="4509120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202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פיסיקה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קומת מרתף, 523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קומתי, בקומות 0 עד 4, בבניין 202</a:t>
            </a:r>
          </a:p>
          <a:p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פתיחת מקלט בתיאום עם ראש צוות אחזקה דרום ועם המחלקה לארכיאולוגיה 8299 (הפתח המזרחי).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556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לחצן פעולה: התחלה 23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122" name="Picture 2" descr="C:\Users\shlomi\Desktop\Imag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644282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79" y="458112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204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גונדה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9" name="לחצן פעולה: התחלה 18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קומת מרתף, 50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קומה 1</a:t>
            </a:r>
          </a:p>
          <a:p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המקלט נמצא באגף הדרומי של הבניין, מתחת לאזור המעלית. המקלט מאוכלס על ידי החברה הקבלנית של הניקיון, טלפון 8693. מחסן הציוד לא </a:t>
            </a:r>
            <a:r>
              <a:rPr lang="he-IL" b="1" dirty="0" smtClean="0">
                <a:solidFill>
                  <a:schemeClr val="tx1"/>
                </a:solidFill>
              </a:rPr>
              <a:t>נגיש (4 מ"ר).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74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shlomi\Desktop\Imag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3212976"/>
            <a:ext cx="5616625" cy="35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85" y="526251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205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לוננפלד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מקלט בניין פיסיקה 202, בבניין ננו טכנולוגיה 206 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ממ"דים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קומתיים או חניון תת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קרקעי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</a:t>
            </a:r>
            <a:r>
              <a:rPr lang="he-IL" b="1" dirty="0" smtClean="0">
                <a:solidFill>
                  <a:srgbClr val="7030A0"/>
                </a:solidFill>
              </a:rPr>
              <a:t>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chemeClr val="tx1"/>
              </a:solidFill>
            </a:endParaRPr>
          </a:p>
          <a:p>
            <a:r>
              <a:rPr lang="he-IL" b="1" dirty="0" smtClean="0">
                <a:solidFill>
                  <a:srgbClr val="7030A0"/>
                </a:solidFill>
              </a:rPr>
              <a:t> 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shlomi\Desktop\Imag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59062"/>
            <a:ext cx="6264696" cy="35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חץ למעלה 24"/>
          <p:cNvSpPr/>
          <p:nvPr/>
        </p:nvSpPr>
        <p:spPr>
          <a:xfrm rot="2196112">
            <a:off x="6840028" y="4010582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חץ למעלה 25"/>
          <p:cNvSpPr/>
          <p:nvPr/>
        </p:nvSpPr>
        <p:spPr>
          <a:xfrm rot="6463829">
            <a:off x="5453685" y="5615188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206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ננוטכנולוגיה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ממ"קים</a:t>
            </a:r>
            <a:r>
              <a:rPr lang="he-IL" sz="2600" b="1" dirty="0" smtClean="0">
                <a:solidFill>
                  <a:srgbClr val="66FF66"/>
                </a:solidFill>
              </a:rPr>
              <a:t>, 312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חניון תת קרקעי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בבניין.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המרחבים המוגנים הקומתיים נמצאים בחדר 32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he-IL" b="1" dirty="0" smtClean="0">
                <a:solidFill>
                  <a:schemeClr val="tx1"/>
                </a:solidFill>
              </a:rPr>
              <a:t> בכל קומה. תיאום פתיחת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, המשמשים בחלקם כדו-תכליתיים, מול הנהלת הבניין בטלפון 7067.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5123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shlomi\Desktop\Imag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530627" cy="35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30" y="5280452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207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כימיה ישן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פנימי תחתון במרתף הבניין (ליד השירותים) בריחוק מהמדרגות. לחילופין, מקלטים בפיסיקה 202 או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חניון תת"ק ננו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טכנולוגיה 206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</a:t>
            </a:r>
            <a:r>
              <a:rPr lang="he-IL" b="1" dirty="0" smtClean="0">
                <a:solidFill>
                  <a:srgbClr val="7030A0"/>
                </a:solidFill>
              </a:rPr>
              <a:t>: </a:t>
            </a:r>
            <a:r>
              <a:rPr lang="he-IL" b="1" dirty="0" smtClean="0">
                <a:solidFill>
                  <a:schemeClr val="tx1"/>
                </a:solidFill>
              </a:rPr>
              <a:t>ללא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11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shlomi\Desktop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62" y="3180619"/>
            <a:ext cx="6084689" cy="362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20" y="4005064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חץ למעלה 24"/>
          <p:cNvSpPr/>
          <p:nvPr/>
        </p:nvSpPr>
        <p:spPr>
          <a:xfrm rot="14591169">
            <a:off x="3413992" y="4091678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חץ למעלה 25"/>
          <p:cNvSpPr/>
          <p:nvPr/>
        </p:nvSpPr>
        <p:spPr>
          <a:xfrm rot="10627148">
            <a:off x="4553990" y="5070348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00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208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חקר הסרטן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קומת כניסה, 51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מדרגות למרתף ומתחם חדר המכונות בבניין.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בכניסה למקלט ישנה רמפה המאפשרת כניסת עגלות נכים. את הרמפה יש להוציא מחוץ למקלט בכדי לסגור את דלת המקלט. בשל הסמיכות לשער גהה 30, ייתכן שתהיה משם נהירה למקלט זה.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58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shlomi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13" y="3176596"/>
            <a:ext cx="6326039" cy="356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54" y="4149080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092734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שער גהה</a:t>
            </a:r>
            <a:endParaRPr lang="he-IL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209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רזניק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ממ"ק 63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מעבדה במרתף הבניין.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בבניין ישנם </a:t>
            </a:r>
            <a:r>
              <a:rPr lang="he-IL" b="1" dirty="0" err="1" smtClean="0">
                <a:solidFill>
                  <a:schemeClr val="tx1"/>
                </a:solidFill>
              </a:rPr>
              <a:t>ממ"קים</a:t>
            </a:r>
            <a:r>
              <a:rPr lang="he-IL" b="1" dirty="0">
                <a:solidFill>
                  <a:schemeClr val="tx1"/>
                </a:solidFill>
              </a:rPr>
              <a:t> </a:t>
            </a:r>
            <a:r>
              <a:rPr lang="he-IL" b="1" dirty="0" smtClean="0">
                <a:solidFill>
                  <a:schemeClr val="tx1"/>
                </a:solidFill>
              </a:rPr>
              <a:t>באגף המערבי – בקומת הקרקע חדר 015, בקומה ראשונה חדר 106 ובקומה שנייה חדר 204. פתיחת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הדו-תכל</a:t>
            </a:r>
            <a:r>
              <a:rPr lang="he-IL" b="1" dirty="0">
                <a:solidFill>
                  <a:schemeClr val="tx1"/>
                </a:solidFill>
              </a:rPr>
              <a:t>י</a:t>
            </a:r>
            <a:r>
              <a:rPr lang="he-IL" b="1" dirty="0" smtClean="0">
                <a:solidFill>
                  <a:schemeClr val="tx1"/>
                </a:solidFill>
              </a:rPr>
              <a:t>תיים והמרתף, ע"פ תיאום מול מנהלי המעבדות.  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302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shlomi\Desktop\Imag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5"/>
            <a:ext cx="6336704" cy="36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lomi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5237"/>
            <a:ext cx="6984776" cy="35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100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בית חיות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מקלט </a:t>
            </a:r>
            <a:r>
              <a:rPr lang="he-IL" b="1" dirty="0" err="1">
                <a:solidFill>
                  <a:schemeClr val="accent3">
                    <a:lumMod val="50000"/>
                  </a:schemeClr>
                </a:solidFill>
              </a:rPr>
              <a:t>בשרמן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101 או מקלט באקסודוס 105</a:t>
            </a: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חץ למעלה 22"/>
          <p:cNvSpPr/>
          <p:nvPr/>
        </p:nvSpPr>
        <p:spPr>
          <a:xfrm rot="3095378">
            <a:off x="6300192" y="3745511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חץ למעלה 12"/>
          <p:cNvSpPr/>
          <p:nvPr/>
        </p:nvSpPr>
        <p:spPr>
          <a:xfrm rot="18819847">
            <a:off x="3321665" y="5579373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04969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לבן 14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211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כימיה חדש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חדר אוכל ומסדרון מזרחי בקומה התחתונה, וכן מסדרונות מזרחיים קומה 1-3.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ניתן גם להתמגן בספריית מדעי החברה קומה תחתונה בבניין 213.</a:t>
            </a:r>
          </a:p>
        </p:txBody>
      </p:sp>
      <p:sp>
        <p:nvSpPr>
          <p:cNvPr id="23" name="מלבן 22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</a:t>
            </a:r>
            <a:r>
              <a:rPr lang="he-IL" b="1" dirty="0" smtClean="0">
                <a:solidFill>
                  <a:srgbClr val="7030A0"/>
                </a:solidFill>
              </a:rPr>
              <a:t>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199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shlomi\Desktop\Imag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72" y="3188921"/>
            <a:ext cx="6049320" cy="35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3281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חץ למעלה 25"/>
          <p:cNvSpPr/>
          <p:nvPr/>
        </p:nvSpPr>
        <p:spPr>
          <a:xfrm rot="599714">
            <a:off x="4661960" y="4241165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212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מדעי החי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Picture 2" descr="C:\Users\shlomi\Desktop\Imag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72" y="3188921"/>
            <a:ext cx="6049320" cy="35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21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מזרחי בקומה התחתונה וכן מסדרונות מזרחיים בקומות 1-3.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ניתן גם להתמגן בספריית מדעי החברה קומה תחתונה בבניין 213.</a:t>
            </a:r>
          </a:p>
        </p:txBody>
      </p:sp>
      <p:sp>
        <p:nvSpPr>
          <p:cNvPr id="23" name="מלבן 22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</a:t>
            </a:r>
            <a:r>
              <a:rPr lang="he-IL" b="1" dirty="0" smtClean="0">
                <a:solidFill>
                  <a:srgbClr val="7030A0"/>
                </a:solidFill>
              </a:rPr>
              <a:t>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185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pic>
        <p:nvPicPr>
          <p:cNvPr id="26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30" y="440917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חץ למעלה 26"/>
          <p:cNvSpPr/>
          <p:nvPr/>
        </p:nvSpPr>
        <p:spPr>
          <a:xfrm rot="2265234">
            <a:off x="4453514" y="4085142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213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מקסיקו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Picture 2" descr="C:\Users\shlomi\Desktop\Imag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72" y="3188921"/>
            <a:ext cx="6049320" cy="35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ספריית מדעי החברה קומה תחתונה בבניין 213. כמו כן, מסדרונות פנימיים מערבי ומזרחי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בקומה ראשונה.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854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בקומת מרתף, 9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134" y="350100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214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שוטנשטיין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לחצן פעולה: התחלה 19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ממ"ק 30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מקלט בבניין 208, </a:t>
            </a:r>
            <a:r>
              <a:rPr lang="he-IL" b="1" dirty="0" err="1">
                <a:solidFill>
                  <a:schemeClr val="accent3">
                    <a:lumMod val="50000"/>
                  </a:schemeClr>
                </a:solidFill>
              </a:rPr>
              <a:t>ממ"קים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בבניין 209.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בבניין ישנם </a:t>
            </a:r>
            <a:r>
              <a:rPr lang="he-IL" b="1" dirty="0" err="1" smtClean="0">
                <a:solidFill>
                  <a:schemeClr val="tx1"/>
                </a:solidFill>
              </a:rPr>
              <a:t>ממ"קים</a:t>
            </a:r>
            <a:r>
              <a:rPr lang="he-IL" b="1" dirty="0">
                <a:solidFill>
                  <a:schemeClr val="tx1"/>
                </a:solidFill>
              </a:rPr>
              <a:t> </a:t>
            </a:r>
            <a:r>
              <a:rPr lang="he-IL" b="1" dirty="0" smtClean="0">
                <a:solidFill>
                  <a:schemeClr val="tx1"/>
                </a:solidFill>
              </a:rPr>
              <a:t>באגף הדרומי – בקומת הקרקע חדר 010, בקומה ראשונה חדר 120 ובקומה שנייה חדר 230. הבניין סגור לקהל באופן שגרתי, יש לתאם את השארת דלת הכניסה פתוחה לקהל בשעת חירום.  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shlomi\Desktop\Imag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23" y="3284984"/>
            <a:ext cx="5810919" cy="33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85184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215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בית מכונות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ממ"דים קומתיים או חניון תת קרקעי בבניין ננו טכנולוגיה 206 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pic>
        <p:nvPicPr>
          <p:cNvPr id="1026" name="Picture 2" descr="C:\Users\shlomi\Desktop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39846"/>
            <a:ext cx="5760640" cy="354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89" y="324934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חץ למעלה 24"/>
          <p:cNvSpPr/>
          <p:nvPr/>
        </p:nvSpPr>
        <p:spPr>
          <a:xfrm rot="10033109">
            <a:off x="4791913" y="4155907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216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rgbClr val="FFFF00"/>
                </a:solidFill>
              </a:rPr>
              <a:t>מחשב ומתמטיקה</a:t>
            </a:r>
            <a:endParaRPr lang="he-IL" sz="2800" b="1" dirty="0">
              <a:solidFill>
                <a:srgbClr val="FFFF00"/>
              </a:solidFill>
            </a:endParaRPr>
          </a:p>
        </p:txBody>
      </p:sp>
      <p:sp>
        <p:nvSpPr>
          <p:cNvPr id="20" name="לחצן פעולה: התחלה 19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בקומת מרתף, 90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ביניים בבניין הדרומי בקומת המרתף.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ניתן לשקול להתמגן בחניון תת קרקעי בננו-טכנולוגיה 206</a:t>
            </a:r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פתיחת המקלט בתיאום עם סמנכ"ל תקשוב או ראש צוות אחזקה מרכז.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66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:\Users\shlomi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28092"/>
            <a:ext cx="5847928" cy="35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54" y="5454944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217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בית בגין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ליד המעלית בקומת המרתף (בניגוד לכיוון הדלת).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11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shlomi\Desktop\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5"/>
            <a:ext cx="5483076" cy="35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60" y="4453425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301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פלדמן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9" name="Picture 3" descr="C:\Users\shlomi\Desktop\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64" y="3216830"/>
            <a:ext cx="5247332" cy="35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ממ"ק 19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קשרי חוץ מערבי.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חדר 012. במתחם האולמות ואולם הקונגרסים אין מיגון, אלא רק במתחם הדוברות </a:t>
            </a:r>
            <a:r>
              <a:rPr lang="he-IL" b="1" dirty="0" err="1" smtClean="0">
                <a:solidFill>
                  <a:schemeClr val="tx1"/>
                </a:solidFill>
              </a:rPr>
              <a:t>וקש"ח</a:t>
            </a:r>
            <a:r>
              <a:rPr lang="he-IL" b="1" dirty="0" smtClean="0">
                <a:solidFill>
                  <a:schemeClr val="tx1"/>
                </a:solidFill>
              </a:rPr>
              <a:t>. יש לפנות את הרמפה לטובת סגירת הדלת. תיאום פתיחת המתחם מול </a:t>
            </a:r>
            <a:r>
              <a:rPr lang="he-IL" b="1" dirty="0" err="1" smtClean="0">
                <a:solidFill>
                  <a:schemeClr val="tx1"/>
                </a:solidFill>
              </a:rPr>
              <a:t>קש"ח</a:t>
            </a:r>
            <a:r>
              <a:rPr lang="he-IL" b="1" dirty="0" smtClean="0">
                <a:solidFill>
                  <a:schemeClr val="tx1"/>
                </a:solidFill>
              </a:rPr>
              <a:t>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50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60" y="497209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302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לוגיסטיקה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123" name="Picture 3" descr="C:\Users\shlomi\Desktop\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55615"/>
            <a:ext cx="5617317" cy="34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מלבן מעוגל 18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מתחם מחסן לוגיסטי – אגף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מזרחי. אופציה נוספת הוא מתחם הכריכייה (מערבית </a:t>
            </a:r>
            <a:r>
              <a:rPr lang="he-IL" b="1" dirty="0" err="1" smtClean="0">
                <a:solidFill>
                  <a:schemeClr val="accent3">
                    <a:lumMod val="50000"/>
                  </a:schemeClr>
                </a:solidFill>
              </a:rPr>
              <a:t>לביהכנ"ס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e-IL" b="1" dirty="0" err="1" smtClean="0">
                <a:solidFill>
                  <a:schemeClr val="accent3">
                    <a:lumMod val="50000"/>
                  </a:schemeClr>
                </a:solidFill>
              </a:rPr>
              <a:t>שלייפר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 304).</a:t>
            </a:r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חץ למעלה 23"/>
          <p:cNvSpPr/>
          <p:nvPr/>
        </p:nvSpPr>
        <p:spPr>
          <a:xfrm rot="18988517">
            <a:off x="3819456" y="3943150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303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אחזקה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Picture 3" descr="C:\Users\shlomi\Desktop\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55615"/>
            <a:ext cx="5617317" cy="34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מתחם מחסן לוגיסטי – אגף מזרחי.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5" name="חץ למעלה 24"/>
          <p:cNvSpPr/>
          <p:nvPr/>
        </p:nvSpPr>
        <p:spPr>
          <a:xfrm rot="18988517">
            <a:off x="3819456" y="3943150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lomi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35" y="3219862"/>
            <a:ext cx="69913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66FF66"/>
              </a:solidFill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101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אלקטרה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757981" y="1271713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מקלט באקסודוס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105 או בפנימיית גאון 103.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14008" y="219892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לחצן פעולה: התחלה 22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מעוגל 26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במרתף, 56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13" name="חץ למעלה 12"/>
          <p:cNvSpPr/>
          <p:nvPr/>
        </p:nvSpPr>
        <p:spPr>
          <a:xfrm rot="3095378">
            <a:off x="6300192" y="3745511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61" y="5021005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/>
          <p:cNvSpPr/>
          <p:nvPr/>
        </p:nvSpPr>
        <p:spPr>
          <a:xfrm>
            <a:off x="123227" y="1271713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304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שלייפר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מרתף מחלקת הביטחון הוא המתחם הטוב ביותר אך הוא ממשיך להיות פעיל לטובת פעילות ביטחונית, ניתן להתמגן במתחם שמאחורי בית הכנסת ("הכריכייה").</a:t>
            </a:r>
          </a:p>
        </p:txBody>
      </p:sp>
      <p:sp>
        <p:nvSpPr>
          <p:cNvPr id="22" name="מלבן 21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פתיחת הכריכייה בתיאום עם דוד מלשכת הרב 054-4528683. 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shlomi\Desktop\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24" y="3212976"/>
            <a:ext cx="5969238" cy="35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6709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מלבן 24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123 מ"ר</a:t>
            </a:r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305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משפטים ישן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מרתף ספריה, 35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מתחם מזרחי של המחסן הלוגיסטי וכן מסדרון אחזקה במרתף (גישה מהספרייה או ממרכז הסיוע המשפטי).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פתיחת המחסן הלוגיסטי בתיאום עם רמ"ד אפסנאות. פתיחת מסדרון אחזקה מול ראש צוות מרכז.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300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shlomi\Desktop\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83" y="3282950"/>
            <a:ext cx="5426773" cy="34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לחצן פעולה: התחלה 23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46" y="501823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חץ למעלה 26"/>
          <p:cNvSpPr/>
          <p:nvPr/>
        </p:nvSpPr>
        <p:spPr>
          <a:xfrm rot="17220214">
            <a:off x="4897788" y="6289578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חץ למעלה 12"/>
          <p:cNvSpPr/>
          <p:nvPr/>
        </p:nvSpPr>
        <p:spPr>
          <a:xfrm rot="3867540">
            <a:off x="5058894" y="4297596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306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rgbClr val="FFFF00"/>
                </a:solidFill>
              </a:rPr>
              <a:t>משפט מקרקעין</a:t>
            </a:r>
            <a:endParaRPr lang="he-IL" sz="28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ממ"ק 33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פיר מדרגות מערבי בקומות הנמוכות.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30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הדו-תכליתיים נמצאים בחדר 105 ובחדר 201. פתיחתם לאחר תיאום מראש. 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shlomi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97496"/>
            <a:ext cx="5481972" cy="355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51" y="4797152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307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מגדל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מחסות בקומות תחתונות של הספרייה המרכזית 401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</a:t>
            </a:r>
            <a:r>
              <a:rPr lang="he-IL" b="1" dirty="0" smtClean="0">
                <a:solidFill>
                  <a:srgbClr val="7030A0"/>
                </a:solidFill>
              </a:rPr>
              <a:t>: </a:t>
            </a:r>
            <a:r>
              <a:rPr lang="he-IL" b="1" dirty="0" smtClean="0">
                <a:solidFill>
                  <a:schemeClr val="tx1"/>
                </a:solidFill>
              </a:rPr>
              <a:t>ללא.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shlomi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60627"/>
            <a:ext cx="5152876" cy="34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80770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חץ למעלה 24"/>
          <p:cNvSpPr/>
          <p:nvPr/>
        </p:nvSpPr>
        <p:spPr>
          <a:xfrm rot="20304993">
            <a:off x="3817005" y="5256734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401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rgbClr val="FFFF00"/>
                </a:solidFill>
              </a:rPr>
              <a:t>ספריה מרכזית</a:t>
            </a:r>
            <a:endParaRPr lang="he-IL" sz="2800" b="1" dirty="0">
              <a:solidFill>
                <a:srgbClr val="FFFF00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מחסות בקומות תחתונות של הספרייה המרכזית 401 – מתחם המדף הפתוח ומסדרון קומה 2-.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871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קיים מקלט בגודל 62 מ"ר במקום אך הוא אינו נגיש לקהל.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2" name="Picture 3" descr="C:\Users\shlomi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60627"/>
            <a:ext cx="5152876" cy="34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לחצן פעולה: התחלה 13">
            <a:hlinkClick r:id="" action="ppaction://hlinkshowjump?jump=firstslide" highlightClick="1"/>
          </p:cNvPr>
          <p:cNvSpPr/>
          <p:nvPr/>
        </p:nvSpPr>
        <p:spPr>
          <a:xfrm>
            <a:off x="94054" y="6360299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402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מנהלה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מחסות בקומה התחתונה – אולם 144 ומסדרון הצמוד לאולם.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117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shlomi\Desktop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5" y="3247671"/>
            <a:ext cx="5400600" cy="34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26" y="5517232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403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חינוך ישן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לחצן פעולה: התחלה 19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קומה 1 או מסדרון קומת המרתף.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אפשרות נוספת היא מקלט בבניין יהדות 410 בקומת המרתף.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93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4" name="Picture 3" descr="C:\Users\shlomi\Desktop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5" y="3247671"/>
            <a:ext cx="5400600" cy="34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מלבן מעוגל 2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12" name="חץ למעלה 11"/>
          <p:cNvSpPr/>
          <p:nvPr/>
        </p:nvSpPr>
        <p:spPr>
          <a:xfrm rot="1778946">
            <a:off x="4790599" y="3322696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lomi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39" y="3231335"/>
            <a:ext cx="5117827" cy="34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404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ס"ל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לחצן פעולה: התחלה 19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מחסות בבניין חינוך ישן 403 או מקלט ומחסות בבניין יהדות 410.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09" y="4466922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מלבן מעוגל 2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מגוייס</a:t>
            </a:r>
            <a:r>
              <a:rPr lang="he-IL" sz="2600" b="1" dirty="0" smtClean="0">
                <a:solidFill>
                  <a:srgbClr val="66FF66"/>
                </a:solidFill>
              </a:rPr>
              <a:t> </a:t>
            </a:r>
            <a:r>
              <a:rPr lang="he-IL" sz="2600" b="1" dirty="0" err="1" smtClean="0">
                <a:solidFill>
                  <a:srgbClr val="66FF66"/>
                </a:solidFill>
              </a:rPr>
              <a:t>להגנ"ע</a:t>
            </a:r>
            <a:r>
              <a:rPr lang="he-IL" sz="2600" b="1" dirty="0" smtClean="0">
                <a:solidFill>
                  <a:srgbClr val="66FF66"/>
                </a:solidFill>
              </a:rPr>
              <a:t>. לא נגיש.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7" name="חץ למעלה 26"/>
          <p:cNvSpPr/>
          <p:nvPr/>
        </p:nvSpPr>
        <p:spPr>
          <a:xfrm rot="12194878">
            <a:off x="4607088" y="5475758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חץ למעלה 27"/>
          <p:cNvSpPr/>
          <p:nvPr/>
        </p:nvSpPr>
        <p:spPr>
          <a:xfrm rot="1778946">
            <a:off x="5250937" y="3790032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405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rgbClr val="FFFF00"/>
                </a:solidFill>
              </a:rPr>
              <a:t>מדרשה לבנות</a:t>
            </a:r>
            <a:endParaRPr lang="he-IL" sz="28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 (מוקם ממ"ק כעת)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לובי מתחם הארכיב או מקלט ומחסות בבניין יהדות 410.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29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גישה למתחם הארכיב רק בתיאום מראש ובנוכחות עובדי הארכיב.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shlomi\Desktop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39660"/>
            <a:ext cx="5732499" cy="35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09" y="350100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חץ מעוקל ימינה 12"/>
          <p:cNvSpPr/>
          <p:nvPr/>
        </p:nvSpPr>
        <p:spPr>
          <a:xfrm rot="4771560">
            <a:off x="4156390" y="3069216"/>
            <a:ext cx="507279" cy="939313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406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rgbClr val="FFFF00"/>
                </a:solidFill>
              </a:rPr>
              <a:t>בנק</a:t>
            </a:r>
          </a:p>
          <a:p>
            <a:pPr algn="ctr"/>
            <a:r>
              <a:rPr lang="he-IL" sz="2800" b="1" dirty="0" smtClean="0">
                <a:solidFill>
                  <a:srgbClr val="FFFF00"/>
                </a:solidFill>
              </a:rPr>
              <a:t>מזרחי - טפחות</a:t>
            </a:r>
            <a:endParaRPr lang="he-IL" sz="28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מבנה הבנק אינו יכול לשמש להגנה כלל, למרות שהוא המבנה הקרוב ביותר לשער 2, המתחם הקרוב והבטוח ביותר הוא מחסות בבנייני משפטים 305, 306.</a:t>
            </a: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ללא.</a:t>
            </a:r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 smtClean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3204082"/>
            <a:ext cx="4662277" cy="3504326"/>
          </a:xfrm>
          <a:prstGeom prst="rect">
            <a:avLst/>
          </a:prstGeom>
        </p:spPr>
      </p:pic>
      <p:pic>
        <p:nvPicPr>
          <p:cNvPr id="12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44" y="3121507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חץ למעלה 12"/>
          <p:cNvSpPr/>
          <p:nvPr/>
        </p:nvSpPr>
        <p:spPr>
          <a:xfrm rot="12194878">
            <a:off x="4998704" y="5547766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lomi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95132"/>
            <a:ext cx="69913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102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100" b="1" dirty="0" smtClean="0">
                <a:solidFill>
                  <a:srgbClr val="FFFF00"/>
                </a:solidFill>
              </a:rPr>
              <a:t>רפפורט</a:t>
            </a:r>
            <a:endParaRPr lang="he-IL" sz="3100" b="1" dirty="0">
              <a:solidFill>
                <a:srgbClr val="FFFF00"/>
              </a:solidFill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מקלט באקסודוס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105</a:t>
            </a: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5" name="לחצן פעולה: התחלה 24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למעלה 11"/>
          <p:cNvSpPr/>
          <p:nvPr/>
        </p:nvSpPr>
        <p:spPr>
          <a:xfrm rot="2620189">
            <a:off x="6300191" y="3870841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407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קיוקין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ממ"קים</a:t>
            </a:r>
            <a:r>
              <a:rPr lang="he-IL" sz="2600" b="1" dirty="0" smtClean="0">
                <a:solidFill>
                  <a:srgbClr val="66FF66"/>
                </a:solidFill>
              </a:rPr>
              <a:t>, 23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ללא.</a:t>
            </a:r>
          </a:p>
          <a:p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הדו-תכליתיים נמצאים בחדרים 110 (ד"ר שר), 210 (ד"ר כהן). פתיחת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בתיאום מראש. ממ"ק 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he-IL" b="1" dirty="0" smtClean="0">
                <a:solidFill>
                  <a:schemeClr val="tx1"/>
                </a:solidFill>
              </a:rPr>
              <a:t>1 בקומת הקרקע, קטן מאד ואינו יכול לשמש </a:t>
            </a:r>
            <a:r>
              <a:rPr lang="he-IL" b="1" dirty="0" err="1" smtClean="0">
                <a:solidFill>
                  <a:schemeClr val="tx1"/>
                </a:solidFill>
              </a:rPr>
              <a:t>בשע"ח</a:t>
            </a:r>
            <a:r>
              <a:rPr lang="he-IL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 </a:t>
            </a:r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30368"/>
            <a:ext cx="4608512" cy="3571597"/>
          </a:xfrm>
          <a:prstGeom prst="rect">
            <a:avLst/>
          </a:prstGeom>
        </p:spPr>
      </p:pic>
      <p:pic>
        <p:nvPicPr>
          <p:cNvPr id="11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02" y="458112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408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חינוך ב'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</a:t>
            </a:r>
            <a:r>
              <a:rPr lang="en-US" sz="2600" b="1" dirty="0" smtClean="0">
                <a:solidFill>
                  <a:srgbClr val="66FF66"/>
                </a:solidFill>
              </a:rPr>
              <a:t> </a:t>
            </a:r>
            <a:r>
              <a:rPr lang="he-IL" sz="2600" b="1" dirty="0" smtClean="0">
                <a:solidFill>
                  <a:srgbClr val="66FF66"/>
                </a:solidFill>
              </a:rPr>
              <a:t>אין.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0876"/>
            <a:ext cx="3528392" cy="3184600"/>
          </a:xfrm>
          <a:prstGeom prst="rect">
            <a:avLst/>
          </a:prstGeom>
        </p:spPr>
      </p:pic>
      <p:pic>
        <p:nvPicPr>
          <p:cNvPr id="11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מתחם תצוגת הכיסאות, הוא מחסה מבוטן (אינו מוגדר כמקלט היות וחסרה דלת ממוגנת בכניסה.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33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פתיחת המרתף בתיאום מראש עם מחלקת הרכש.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409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ארגון הסגל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במרתף יש מחסה מבוטן (אינו מוגדר כמקלט היות וחסרה דלת ממוגנת בכניסה.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15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ציבור המצוי במסעדה, עדיף שיפנה למקלט ביהדות (410) הסמוך.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29000"/>
            <a:ext cx="3928804" cy="3156669"/>
          </a:xfrm>
          <a:prstGeom prst="rect">
            <a:avLst/>
          </a:prstGeom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חץ למעלה 24"/>
          <p:cNvSpPr/>
          <p:nvPr/>
        </p:nvSpPr>
        <p:spPr>
          <a:xfrm rot="5400000">
            <a:off x="6231463" y="5331465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410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יהדות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בקמ</a:t>
            </a:r>
            <a:r>
              <a:rPr lang="he-IL" sz="2600" b="1" dirty="0" smtClean="0">
                <a:solidFill>
                  <a:srgbClr val="66FF66"/>
                </a:solidFill>
              </a:rPr>
              <a:t>' מרתף, 681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במרתף יש גם מסדרונות מוגנים, בדגש על לובי הכניסה למקלט, אולם </a:t>
            </a:r>
            <a:r>
              <a:rPr lang="he-IL" b="1" dirty="0" err="1">
                <a:solidFill>
                  <a:schemeClr val="accent3">
                    <a:lumMod val="50000"/>
                  </a:schemeClr>
                </a:solidFill>
              </a:rPr>
              <a:t>בק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והמתחם הצפוני ללובי.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גם חדר המכונות הסמוך למקלט יכול לאכלס עשרות אנשים.</a:t>
            </a:r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141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פתיחת המעבדה באחריות הפק' למדעי היהדות, לימודי א"י, המעבדה לארכיאולוגיה.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22361"/>
            <a:ext cx="4135504" cy="3521849"/>
          </a:xfrm>
          <a:prstGeom prst="rect">
            <a:avLst/>
          </a:prstGeom>
        </p:spPr>
      </p:pic>
      <p:sp>
        <p:nvSpPr>
          <p:cNvPr id="23" name="לחצן פעולה: התחלה 22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411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מכון גבוה לתורה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המבנה אינו כולל מקומות ממוגנים כלל. יש גישה מהירה מאד מהכניסה הראשית למרתף בניין 410, ומשם גישה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למקלט. 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ללא.</a:t>
            </a:r>
            <a:endParaRPr lang="he-IL" b="1" dirty="0" smtClean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במידה ומדרגות הירידה למרתף עמוסות, ניתן להגיע למרתף גם דרך אולם </a:t>
            </a:r>
            <a:r>
              <a:rPr lang="he-IL" b="1" dirty="0" err="1" smtClean="0">
                <a:solidFill>
                  <a:schemeClr val="tx1"/>
                </a:solidFill>
              </a:rPr>
              <a:t>בק</a:t>
            </a:r>
            <a:r>
              <a:rPr lang="he-IL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97248"/>
            <a:ext cx="4176464" cy="3549994"/>
          </a:xfrm>
          <a:prstGeom prst="rect">
            <a:avLst/>
          </a:prstGeom>
        </p:spPr>
      </p:pic>
      <p:sp>
        <p:nvSpPr>
          <p:cNvPr id="24" name="חץ למעלה 23"/>
          <p:cNvSpPr/>
          <p:nvPr/>
        </p:nvSpPr>
        <p:spPr>
          <a:xfrm rot="16890995">
            <a:off x="3466880" y="4571972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חץ למעלה 24"/>
          <p:cNvSpPr/>
          <p:nvPr/>
        </p:nvSpPr>
        <p:spPr>
          <a:xfrm rot="15856081">
            <a:off x="2902041" y="5394683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501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אולם ספורט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מחסן בטיחות, 20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במקרה של נוכחות גבוהה במתחם, מומלץ לצאת לכיוון צפון מזרח לבנייני כץ 604 או שטרן 605. 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ללא.</a:t>
            </a:r>
            <a:endParaRPr lang="he-IL" b="1" dirty="0" smtClean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תיאום פתיחת המקלט מול צוות הבטיחות. 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לחצן פעולה: התחלה 22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17407"/>
            <a:ext cx="4822180" cy="3403892"/>
          </a:xfrm>
          <a:prstGeom prst="rect">
            <a:avLst/>
          </a:prstGeom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66" y="3317407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אסבסטונים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502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בכיוון צפון מזרח לבנייני כץ 604 או שטרן 605.</a:t>
            </a:r>
          </a:p>
          <a:p>
            <a:r>
              <a:rPr lang="he-IL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ללא.</a:t>
            </a:r>
            <a:endParaRPr lang="he-IL" b="1" dirty="0" smtClean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5" name="לחצן פעולה: התחלה 24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7785"/>
            <a:ext cx="4780384" cy="3575572"/>
          </a:xfrm>
          <a:prstGeom prst="rect">
            <a:avLst/>
          </a:prstGeom>
        </p:spPr>
      </p:pic>
      <p:sp>
        <p:nvSpPr>
          <p:cNvPr id="26" name="חץ למעלה 25"/>
          <p:cNvSpPr/>
          <p:nvPr/>
        </p:nvSpPr>
        <p:spPr>
          <a:xfrm rot="9677973">
            <a:off x="5520117" y="3770828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חץ למעלה 26"/>
          <p:cNvSpPr/>
          <p:nvPr/>
        </p:nvSpPr>
        <p:spPr>
          <a:xfrm rot="1244504">
            <a:off x="5487152" y="5979282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מחשב חדש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503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אתר בנייה. לא רלוונטי כעת.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ללא.</a:t>
            </a:r>
            <a:endParaRPr lang="he-IL" b="1" dirty="0" smtClean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לחצן פעולה: התחלה 23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04081"/>
            <a:ext cx="4752528" cy="3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504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כלכלה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קומת מרתף, 357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</a:t>
            </a:r>
            <a:r>
              <a:rPr lang="he-IL" b="1" dirty="0" smtClean="0">
                <a:solidFill>
                  <a:srgbClr val="7030A0"/>
                </a:solidFill>
              </a:rPr>
              <a:t>: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מיגון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נוסף אפשרי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בחדר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המכונות הצמוד למקלטים,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פיר המדרגות והמסדרונות הקומתיים עד קומה 2. </a:t>
            </a: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505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b="1" dirty="0" smtClean="0">
              <a:solidFill>
                <a:srgbClr val="7030A0"/>
              </a:solidFill>
            </a:endParaRPr>
          </a:p>
          <a:p>
            <a:r>
              <a:rPr lang="he-IL" b="1" dirty="0" smtClean="0">
                <a:solidFill>
                  <a:srgbClr val="7030A0"/>
                </a:solidFill>
              </a:rPr>
              <a:t>דגשים</a:t>
            </a:r>
            <a:r>
              <a:rPr lang="he-IL" b="1" dirty="0">
                <a:solidFill>
                  <a:srgbClr val="7030A0"/>
                </a:solidFill>
              </a:rPr>
              <a:t>: </a:t>
            </a:r>
            <a:r>
              <a:rPr lang="he-IL" b="1" dirty="0">
                <a:solidFill>
                  <a:schemeClr val="tx1"/>
                </a:solidFill>
              </a:rPr>
              <a:t>המקלט נמצא בכיתות 061, 062. פתיחת מקלט 61 בתיאום עם משאבי אנוש. הגישה למקלט 61 אפשרית גם משירותי נשים בקומת הקרקע. </a:t>
            </a:r>
            <a:r>
              <a:rPr lang="he-IL" b="1" dirty="0" smtClean="0">
                <a:solidFill>
                  <a:schemeClr val="tx1"/>
                </a:solidFill>
              </a:rPr>
              <a:t>קיימת מדרגה בכניסה למקלטים העלולה להקשות על נגישות מלאה. מומלץ טיפול מילוי מקדים למאגרי המים.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04081"/>
            <a:ext cx="4833962" cy="3621683"/>
          </a:xfrm>
          <a:prstGeom prst="rect">
            <a:avLst/>
          </a:prstGeom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14922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505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דהאן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קומת מרתף, 85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763687" y="1268760"/>
            <a:ext cx="7278515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קומתי בקומת המרתף. </a:t>
            </a:r>
          </a:p>
          <a:p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 smtClean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28933" y="1268760"/>
            <a:ext cx="1595290" cy="944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55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19714" y="2276872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>
                <a:solidFill>
                  <a:schemeClr val="tx1"/>
                </a:solidFill>
              </a:rPr>
              <a:t>ללא.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37201"/>
            <a:ext cx="4248472" cy="3569348"/>
          </a:xfrm>
          <a:prstGeom prst="rect">
            <a:avLst/>
          </a:prstGeom>
        </p:spPr>
      </p:pic>
      <p:pic>
        <p:nvPicPr>
          <p:cNvPr id="12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67377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lomi\Desktop\Image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86926"/>
            <a:ext cx="6768752" cy="35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103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אלקטרה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במרתף, 77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מקלט או מחסה </a:t>
            </a:r>
            <a:r>
              <a:rPr lang="he-IL" b="1" dirty="0" err="1">
                <a:solidFill>
                  <a:schemeClr val="accent3">
                    <a:lumMod val="50000"/>
                  </a:schemeClr>
                </a:solidFill>
              </a:rPr>
              <a:t>בפריימן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201 או מקלט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בפיסיקה 202</a:t>
            </a:r>
          </a:p>
          <a:p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</a:t>
            </a: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5" name="לחצן פעולה: התחלה 24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חץ למעלה 25"/>
          <p:cNvSpPr/>
          <p:nvPr/>
        </p:nvSpPr>
        <p:spPr>
          <a:xfrm rot="6330692">
            <a:off x="5210780" y="3618424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חץ למעלה 27"/>
          <p:cNvSpPr/>
          <p:nvPr/>
        </p:nvSpPr>
        <p:spPr>
          <a:xfrm rot="16653420">
            <a:off x="6064289" y="4450200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184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506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אלקטרה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לחצן פעולה: התחלה 19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מקלטים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ומחסות בבנייני דהאן 505 </a:t>
            </a:r>
            <a:r>
              <a:rPr lang="he-IL" b="1" dirty="0" err="1">
                <a:solidFill>
                  <a:schemeClr val="accent3">
                    <a:lumMod val="50000"/>
                  </a:schemeClr>
                </a:solidFill>
              </a:rPr>
              <a:t>ונגל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507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. אפשר גם להשתמש במחסה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התת קרקעי באגף המזרחי של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המבנה (הכולל שירותים ומקלחות). 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מפתחות למתחם (חדר כושר) ברשות אלקטרה. מומלץ להתרחק מהמראות המותקנות על קירות המתחם.</a:t>
            </a:r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כ-200.</a:t>
            </a:r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ללא.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12" y="3128316"/>
            <a:ext cx="5379779" cy="3610115"/>
          </a:xfrm>
          <a:prstGeom prst="rect">
            <a:avLst/>
          </a:prstGeom>
        </p:spPr>
      </p:pic>
      <p:sp>
        <p:nvSpPr>
          <p:cNvPr id="25" name="חץ למעלה 24"/>
          <p:cNvSpPr/>
          <p:nvPr/>
        </p:nvSpPr>
        <p:spPr>
          <a:xfrm rot="16589451">
            <a:off x="3974135" y="4868864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חץ מעוקל ימינה 2"/>
          <p:cNvSpPr/>
          <p:nvPr/>
        </p:nvSpPr>
        <p:spPr>
          <a:xfrm rot="2437886">
            <a:off x="3561347" y="5534090"/>
            <a:ext cx="507279" cy="939313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13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3" y="5192900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507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>
                <a:solidFill>
                  <a:srgbClr val="FFFF00"/>
                </a:solidFill>
              </a:rPr>
              <a:t>נגל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במרתף, 151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באזור הקפיטריה בקומת המרתף וכן באזור החלל הטכני שאחרי הקפיטריה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130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79355"/>
            <a:ext cx="4344528" cy="3559077"/>
          </a:xfrm>
          <a:prstGeom prst="rect">
            <a:avLst/>
          </a:prstGeom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40" y="458112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rgbClr val="FFFF00"/>
                </a:solidFill>
              </a:rPr>
              <a:t>508-9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אסבסטונים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ממ"מ, 40 מקומות. </a:t>
            </a:r>
          </a:p>
          <a:p>
            <a:r>
              <a:rPr lang="he-IL" sz="2600" b="1" dirty="0">
                <a:solidFill>
                  <a:srgbClr val="66FF66"/>
                </a:solidFill>
              </a:rPr>
              <a:t> </a:t>
            </a:r>
            <a:r>
              <a:rPr lang="he-IL" sz="2600" b="1" dirty="0" smtClean="0">
                <a:solidFill>
                  <a:srgbClr val="66FF66"/>
                </a:solidFill>
              </a:rPr>
              <a:t>          ממ"ד 12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</a:t>
            </a:r>
            <a:r>
              <a:rPr lang="he-IL" b="1" dirty="0" smtClean="0">
                <a:solidFill>
                  <a:srgbClr val="7030A0"/>
                </a:solidFill>
              </a:rPr>
              <a:t>: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 ללא.</a:t>
            </a: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</a:t>
            </a:r>
            <a:r>
              <a:rPr lang="he-IL" b="1" dirty="0" smtClean="0">
                <a:solidFill>
                  <a:srgbClr val="7030A0"/>
                </a:solidFill>
              </a:rPr>
              <a:t>:</a:t>
            </a:r>
            <a:r>
              <a:rPr lang="he-IL" b="1" dirty="0" smtClean="0">
                <a:solidFill>
                  <a:schemeClr val="tx1"/>
                </a:solidFill>
              </a:rPr>
              <a:t> </a:t>
            </a:r>
            <a:r>
              <a:rPr lang="he-IL" b="1" dirty="0" err="1" smtClean="0">
                <a:solidFill>
                  <a:schemeClr val="tx1"/>
                </a:solidFill>
              </a:rPr>
              <a:t>הממ"מ</a:t>
            </a:r>
            <a:r>
              <a:rPr lang="he-IL" b="1" dirty="0" smtClean="0">
                <a:solidFill>
                  <a:schemeClr val="tx1"/>
                </a:solidFill>
              </a:rPr>
              <a:t> כולל מחסה קדמי מבוטן (מבואה) שאינו ממוגן. הממ"ד ממוקם במבנה דיקאן הסטודנטים </a:t>
            </a:r>
            <a:r>
              <a:rPr lang="he-IL" b="1" dirty="0" smtClean="0">
                <a:solidFill>
                  <a:schemeClr val="tx1"/>
                </a:solidFill>
              </a:rPr>
              <a:t>(</a:t>
            </a:r>
            <a:r>
              <a:rPr lang="he-IL" b="1" dirty="0" smtClean="0">
                <a:solidFill>
                  <a:schemeClr val="tx1"/>
                </a:solidFill>
              </a:rPr>
              <a:t>ש. </a:t>
            </a:r>
            <a:r>
              <a:rPr lang="he-IL" b="1" dirty="0" smtClean="0">
                <a:solidFill>
                  <a:schemeClr val="tx1"/>
                </a:solidFill>
              </a:rPr>
              <a:t>מימון</a:t>
            </a:r>
            <a:r>
              <a:rPr lang="he-IL" b="1" dirty="0" smtClean="0">
                <a:solidFill>
                  <a:schemeClr val="tx1"/>
                </a:solidFill>
              </a:rPr>
              <a:t>), יש לתאם את פתיחתו. מהאזור </a:t>
            </a:r>
            <a:r>
              <a:rPr lang="he-IL" b="1" dirty="0">
                <a:solidFill>
                  <a:schemeClr val="tx1"/>
                </a:solidFill>
              </a:rPr>
              <a:t>הדרומי של המתחם </a:t>
            </a:r>
            <a:r>
              <a:rPr lang="he-IL" b="1" dirty="0" smtClean="0">
                <a:solidFill>
                  <a:schemeClr val="tx1"/>
                </a:solidFill>
              </a:rPr>
              <a:t>ניתן להגיע </a:t>
            </a:r>
            <a:r>
              <a:rPr lang="he-IL" b="1" dirty="0">
                <a:solidFill>
                  <a:schemeClr val="tx1"/>
                </a:solidFill>
              </a:rPr>
              <a:t>למקלטים גם בנגל או בכץ – שטרן</a:t>
            </a:r>
            <a:r>
              <a:rPr lang="he-IL" b="1" dirty="0" smtClean="0">
                <a:solidFill>
                  <a:schemeClr val="tx1"/>
                </a:solidFill>
              </a:rPr>
              <a:t>.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01301"/>
            <a:ext cx="4324722" cy="3786933"/>
          </a:xfrm>
          <a:prstGeom prst="rect">
            <a:avLst/>
          </a:prstGeom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36" y="5629437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22" y="3732973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604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כץ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9" name="לחצן פעולה: התחלה 18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ממ"קים</a:t>
            </a:r>
            <a:r>
              <a:rPr lang="he-IL" sz="2600" b="1" dirty="0" smtClean="0">
                <a:solidFill>
                  <a:srgbClr val="66FF66"/>
                </a:solidFill>
              </a:rPr>
              <a:t>, 132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קומת מרתף.</a:t>
            </a: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הם כיתה מס' 5 בכל קומה.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108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19296"/>
            <a:ext cx="4968552" cy="3691369"/>
          </a:xfrm>
          <a:prstGeom prst="rect">
            <a:avLst/>
          </a:prstGeom>
        </p:spPr>
      </p:pic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4501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605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שטרן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31" y="3119297"/>
            <a:ext cx="4871325" cy="3619135"/>
          </a:xfrm>
          <a:prstGeom prst="rect">
            <a:avLst/>
          </a:prstGeom>
        </p:spPr>
      </p:pic>
      <p:sp>
        <p:nvSpPr>
          <p:cNvPr id="21" name="מלבן 20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מסדרון קומת מרתף.</a:t>
            </a: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הם כיתה 064, 016, 105, 205, 307. תיאום הפתיחה של חלקם מצריך פנייה לראש צוות האחזקה האזורי.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106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ממ"קים</a:t>
            </a:r>
            <a:r>
              <a:rPr lang="he-IL" sz="2600" b="1" dirty="0" smtClean="0">
                <a:solidFill>
                  <a:srgbClr val="66FF66"/>
                </a:solidFill>
              </a:rPr>
              <a:t>, 197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28864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802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גן ילדים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ממ"ק, 36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עדיף שלא לנסות להגיע לבניינים סמוכים היות וניוד התינוקות עלול להיות ממושך ואיטי.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תפעול </a:t>
            </a:r>
            <a:r>
              <a:rPr lang="he-IL" b="1" dirty="0" err="1" smtClean="0">
                <a:solidFill>
                  <a:schemeClr val="tx1"/>
                </a:solidFill>
              </a:rPr>
              <a:t>הממ"ק</a:t>
            </a:r>
            <a:r>
              <a:rPr lang="he-IL" b="1" dirty="0" smtClean="0">
                <a:solidFill>
                  <a:schemeClr val="tx1"/>
                </a:solidFill>
              </a:rPr>
              <a:t> באחריות הגננת. 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he-IL" b="1" dirty="0" smtClean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3141550"/>
            <a:ext cx="4279900" cy="3644900"/>
          </a:xfrm>
          <a:prstGeom prst="rect">
            <a:avLst/>
          </a:prstGeom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901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חקר המוח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ממ"ק, 64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אולם בקומת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מרתף.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>
                <a:solidFill>
                  <a:schemeClr val="tx1"/>
                </a:solidFill>
              </a:rPr>
              <a:t>הממ"קים</a:t>
            </a:r>
            <a:r>
              <a:rPr lang="he-IL" b="1" dirty="0">
                <a:solidFill>
                  <a:schemeClr val="tx1"/>
                </a:solidFill>
              </a:rPr>
              <a:t> נמצאים במבנה ממודר שאינו נגיש לקהל הרחב.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נמצאים בחדר 213</a:t>
            </a:r>
            <a:r>
              <a:rPr lang="he-IL" b="1" dirty="0">
                <a:solidFill>
                  <a:schemeClr val="tx1"/>
                </a:solidFill>
              </a:rPr>
              <a:t> </a:t>
            </a:r>
            <a:r>
              <a:rPr lang="he-IL" sz="1100" b="1" dirty="0" smtClean="0">
                <a:solidFill>
                  <a:schemeClr val="tx1"/>
                </a:solidFill>
              </a:rPr>
              <a:t>(</a:t>
            </a:r>
            <a:r>
              <a:rPr lang="he-IL" sz="1100" b="1" dirty="0" err="1" smtClean="0">
                <a:solidFill>
                  <a:schemeClr val="tx1"/>
                </a:solidFill>
              </a:rPr>
              <a:t>סלבין</a:t>
            </a:r>
            <a:r>
              <a:rPr lang="he-IL" sz="1100" b="1" dirty="0" smtClean="0">
                <a:solidFill>
                  <a:schemeClr val="tx1"/>
                </a:solidFill>
              </a:rPr>
              <a:t>, נעול) </a:t>
            </a:r>
            <a:r>
              <a:rPr lang="he-IL" b="1" dirty="0">
                <a:solidFill>
                  <a:schemeClr val="tx1"/>
                </a:solidFill>
              </a:rPr>
              <a:t>ו -413</a:t>
            </a:r>
            <a:r>
              <a:rPr lang="he-IL" b="1" dirty="0" smtClean="0">
                <a:solidFill>
                  <a:schemeClr val="tx1"/>
                </a:solidFill>
              </a:rPr>
              <a:t> </a:t>
            </a:r>
            <a:r>
              <a:rPr lang="he-IL" sz="1100" b="1" dirty="0">
                <a:solidFill>
                  <a:schemeClr val="tx1"/>
                </a:solidFill>
              </a:rPr>
              <a:t>(קנטור, נעול) </a:t>
            </a:r>
            <a:r>
              <a:rPr lang="he-IL" b="1" dirty="0" smtClean="0">
                <a:solidFill>
                  <a:schemeClr val="tx1"/>
                </a:solidFill>
              </a:rPr>
              <a:t>פתיחתם בתיאום עם החוקרים.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מכילים ציוד רב ועלולים להיות צפופים.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270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62682"/>
            <a:ext cx="5131056" cy="3575750"/>
          </a:xfrm>
          <a:prstGeom prst="rect">
            <a:avLst/>
          </a:prstGeom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77" y="4509120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902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פסיכולוגיה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"התיקייה" בקצה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מסדרון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מזכירות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. פיר המדרגות הדרומי (ליד האולם) גם עשוי לשמש כמחסה. </a:t>
            </a:r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הדו תכליתיים, נמצאים בחדרים 013 </a:t>
            </a:r>
            <a:r>
              <a:rPr lang="he-IL" sz="1100" b="1" dirty="0" smtClean="0">
                <a:solidFill>
                  <a:schemeClr val="tx1"/>
                </a:solidFill>
              </a:rPr>
              <a:t>(נעול), </a:t>
            </a:r>
            <a:r>
              <a:rPr lang="he-IL" b="1" dirty="0" smtClean="0">
                <a:solidFill>
                  <a:schemeClr val="tx1"/>
                </a:solidFill>
              </a:rPr>
              <a:t>108 </a:t>
            </a:r>
            <a:r>
              <a:rPr lang="he-IL" sz="1100" b="1" dirty="0">
                <a:solidFill>
                  <a:schemeClr val="tx1"/>
                </a:solidFill>
              </a:rPr>
              <a:t>(נעול), </a:t>
            </a:r>
            <a:r>
              <a:rPr lang="he-IL" b="1" dirty="0" smtClean="0">
                <a:solidFill>
                  <a:schemeClr val="tx1"/>
                </a:solidFill>
              </a:rPr>
              <a:t>212 </a:t>
            </a:r>
            <a:r>
              <a:rPr lang="he-IL" sz="1100" b="1" dirty="0">
                <a:solidFill>
                  <a:schemeClr val="tx1"/>
                </a:solidFill>
              </a:rPr>
              <a:t>(פסיכותרפיה, אציל, נעול),</a:t>
            </a:r>
            <a:r>
              <a:rPr lang="he-IL" b="1" dirty="0" smtClean="0">
                <a:solidFill>
                  <a:schemeClr val="tx1"/>
                </a:solidFill>
              </a:rPr>
              <a:t> 324 </a:t>
            </a:r>
            <a:r>
              <a:rPr lang="he-IL" sz="1100" b="1" dirty="0">
                <a:solidFill>
                  <a:schemeClr val="tx1"/>
                </a:solidFill>
              </a:rPr>
              <a:t>(חדר טיפול, נעול), </a:t>
            </a:r>
            <a:r>
              <a:rPr lang="he-IL" b="1" dirty="0" smtClean="0">
                <a:solidFill>
                  <a:schemeClr val="tx1"/>
                </a:solidFill>
              </a:rPr>
              <a:t>420 </a:t>
            </a:r>
            <a:r>
              <a:rPr lang="he-IL" sz="1100" b="1" dirty="0">
                <a:solidFill>
                  <a:schemeClr val="tx1"/>
                </a:solidFill>
              </a:rPr>
              <a:t>(חדר טיפול, נעול). </a:t>
            </a:r>
            <a:r>
              <a:rPr lang="he-IL" b="1" dirty="0" smtClean="0">
                <a:solidFill>
                  <a:schemeClr val="tx1"/>
                </a:solidFill>
              </a:rPr>
              <a:t>פתיחת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בתיאום מול שמשון סעיד.</a:t>
            </a:r>
            <a:endParaRPr lang="he-IL" b="1" dirty="0">
              <a:solidFill>
                <a:srgbClr val="FF0000"/>
              </a:solidFill>
            </a:endParaRPr>
          </a:p>
          <a:p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7 מ"ר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ממ"ק, 75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14534"/>
            <a:ext cx="4424503" cy="3651449"/>
          </a:xfrm>
          <a:prstGeom prst="rect">
            <a:avLst/>
          </a:prstGeom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97022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39" y="5661248"/>
            <a:ext cx="580977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905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חינוך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ממ"קים</a:t>
            </a:r>
            <a:r>
              <a:rPr lang="he-IL" sz="2600" b="1" dirty="0" smtClean="0">
                <a:solidFill>
                  <a:srgbClr val="66FF66"/>
                </a:solidFill>
              </a:rPr>
              <a:t>, 132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הפירי מדרגות המערבי והמזרחי הם מחסות </a:t>
            </a:r>
            <a:r>
              <a:rPr lang="he-IL" b="1" dirty="0" err="1" smtClean="0">
                <a:solidFill>
                  <a:schemeClr val="accent3">
                    <a:lumMod val="50000"/>
                  </a:schemeClr>
                </a:solidFill>
              </a:rPr>
              <a:t>מצויינים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. האולמות בקומת המרתף בעלי קירות חיצוניים ופחות מומלצים לשמש כמחסה.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 smtClean="0">
                <a:solidFill>
                  <a:schemeClr val="tx1"/>
                </a:solidFill>
              </a:rPr>
              <a:t>הממ"קים</a:t>
            </a:r>
            <a:r>
              <a:rPr lang="he-IL" b="1" dirty="0" smtClean="0">
                <a:solidFill>
                  <a:schemeClr val="tx1"/>
                </a:solidFill>
              </a:rPr>
              <a:t> נמצאים בחדרים 014, 120 </a:t>
            </a:r>
            <a:r>
              <a:rPr lang="he-IL" sz="1100" b="1" dirty="0">
                <a:solidFill>
                  <a:schemeClr val="tx1"/>
                </a:solidFill>
              </a:rPr>
              <a:t>(</a:t>
            </a:r>
            <a:r>
              <a:rPr lang="he-IL" sz="1100" b="1" dirty="0" err="1">
                <a:solidFill>
                  <a:schemeClr val="tx1"/>
                </a:solidFill>
              </a:rPr>
              <a:t>גימלאים</a:t>
            </a:r>
            <a:r>
              <a:rPr lang="he-IL" sz="1100" b="1" dirty="0">
                <a:solidFill>
                  <a:schemeClr val="tx1"/>
                </a:solidFill>
              </a:rPr>
              <a:t>, נעול), </a:t>
            </a:r>
            <a:r>
              <a:rPr lang="he-IL" b="1" dirty="0" smtClean="0">
                <a:solidFill>
                  <a:schemeClr val="tx1"/>
                </a:solidFill>
              </a:rPr>
              <a:t>224 </a:t>
            </a:r>
            <a:r>
              <a:rPr lang="he-IL" sz="1100" b="1" dirty="0">
                <a:solidFill>
                  <a:schemeClr val="tx1"/>
                </a:solidFill>
              </a:rPr>
              <a:t>(כולל ארכיון </a:t>
            </a:r>
            <a:r>
              <a:rPr lang="en-US" sz="1100" b="1" dirty="0">
                <a:solidFill>
                  <a:schemeClr val="tx1"/>
                </a:solidFill>
              </a:rPr>
              <a:t>S</a:t>
            </a:r>
            <a:r>
              <a:rPr lang="he-IL" sz="1100" b="1" dirty="0">
                <a:solidFill>
                  <a:schemeClr val="tx1"/>
                </a:solidFill>
              </a:rPr>
              <a:t>3, נעולים), </a:t>
            </a:r>
            <a:r>
              <a:rPr lang="he-IL" b="1" dirty="0" smtClean="0">
                <a:solidFill>
                  <a:schemeClr val="tx1"/>
                </a:solidFill>
              </a:rPr>
              <a:t>324 </a:t>
            </a:r>
            <a:r>
              <a:rPr lang="he-IL" sz="1100" b="1" dirty="0">
                <a:solidFill>
                  <a:schemeClr val="tx1"/>
                </a:solidFill>
              </a:rPr>
              <a:t>(ד"ר יערי, נעול), </a:t>
            </a:r>
            <a:r>
              <a:rPr lang="he-IL" b="1" dirty="0" smtClean="0">
                <a:solidFill>
                  <a:schemeClr val="tx1"/>
                </a:solidFill>
              </a:rPr>
              <a:t>423 </a:t>
            </a:r>
            <a:r>
              <a:rPr lang="he-IL" sz="1100" b="1" dirty="0">
                <a:solidFill>
                  <a:schemeClr val="tx1"/>
                </a:solidFill>
              </a:rPr>
              <a:t>(ח. הרצאות, נעול), </a:t>
            </a:r>
            <a:r>
              <a:rPr lang="he-IL" b="1" dirty="0" smtClean="0">
                <a:solidFill>
                  <a:schemeClr val="tx1"/>
                </a:solidFill>
              </a:rPr>
              <a:t>518 </a:t>
            </a:r>
            <a:r>
              <a:rPr lang="he-IL" sz="1100" b="1" dirty="0">
                <a:solidFill>
                  <a:schemeClr val="tx1"/>
                </a:solidFill>
              </a:rPr>
              <a:t>(דוקטורנטים, נעול)</a:t>
            </a:r>
            <a:r>
              <a:rPr lang="he-IL" b="1" dirty="0" smtClean="0">
                <a:solidFill>
                  <a:schemeClr val="tx1"/>
                </a:solidFill>
              </a:rPr>
              <a:t>. פתיחה של הדו תכליתיים מצריכה תיאום מראש עם מזכירות הפקולטה.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201 מ"ר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19297"/>
            <a:ext cx="5300795" cy="3648835"/>
          </a:xfrm>
          <a:prstGeom prst="rect">
            <a:avLst/>
          </a:prstGeom>
        </p:spPr>
      </p:pic>
      <p:pic>
        <p:nvPicPr>
          <p:cNvPr id="12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906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תת"ק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ללא.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משרד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IPI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והמסדרון במבואה למשרד הינם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תת קרקעיים, תחת תקרה עילית עבה ומשמשים כמחסה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מצוין. המסדרון המרכזי </a:t>
            </a:r>
            <a:r>
              <a:rPr lang="he-IL" b="1" dirty="0" err="1" smtClean="0">
                <a:solidFill>
                  <a:schemeClr val="accent3">
                    <a:lumMod val="50000"/>
                  </a:schemeClr>
                </a:solidFill>
              </a:rPr>
              <a:t>בתת"ק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 אינו ממוגן (פתחים בתקרה).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פתיחת מרחב </a:t>
            </a:r>
            <a:r>
              <a:rPr lang="en-US" b="1" dirty="0" smtClean="0">
                <a:solidFill>
                  <a:schemeClr val="tx1"/>
                </a:solidFill>
              </a:rPr>
              <a:t>IPI</a:t>
            </a:r>
            <a:r>
              <a:rPr lang="he-IL" b="1" dirty="0" smtClean="0">
                <a:solidFill>
                  <a:schemeClr val="tx1"/>
                </a:solidFill>
              </a:rPr>
              <a:t> בתיאום מול החברה או אגף התפעול.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28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19297"/>
            <a:ext cx="4536504" cy="3668867"/>
          </a:xfrm>
          <a:prstGeom prst="rect">
            <a:avLst/>
          </a:prstGeom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1109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חץ למעלה 24"/>
          <p:cNvSpPr/>
          <p:nvPr/>
        </p:nvSpPr>
        <p:spPr>
          <a:xfrm rot="20855372">
            <a:off x="4926306" y="4977110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7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lomi\Desktop\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26" y="3175223"/>
            <a:ext cx="6946168" cy="3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104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אלקטרה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מקלט או מחסה </a:t>
            </a:r>
            <a:r>
              <a:rPr lang="he-IL" b="1" dirty="0" err="1">
                <a:solidFill>
                  <a:schemeClr val="accent3">
                    <a:lumMod val="50000"/>
                  </a:schemeClr>
                </a:solidFill>
              </a:rPr>
              <a:t>בפריימן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201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או בגונדה 204, או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מקלט בגאון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103.</a:t>
            </a:r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</a:t>
            </a:r>
            <a:r>
              <a:rPr lang="he-IL" b="1" dirty="0" smtClean="0">
                <a:solidFill>
                  <a:srgbClr val="7030A0"/>
                </a:solidFill>
              </a:rPr>
              <a:t>: </a:t>
            </a:r>
            <a:r>
              <a:rPr lang="he-IL" b="1" dirty="0" smtClean="0">
                <a:solidFill>
                  <a:schemeClr val="tx1"/>
                </a:solidFill>
              </a:rPr>
              <a:t>ללא</a:t>
            </a:r>
          </a:p>
          <a:p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חץ למעלה 22"/>
          <p:cNvSpPr/>
          <p:nvPr/>
        </p:nvSpPr>
        <p:spPr>
          <a:xfrm rot="16653420">
            <a:off x="6064289" y="4450200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חץ למעלה 23"/>
          <p:cNvSpPr/>
          <p:nvPr/>
        </p:nvSpPr>
        <p:spPr>
          <a:xfrm rot="16653420">
            <a:off x="3785184" y="5289754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7" name="לחצן פעולה: התחלה 26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80" y="5712277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668344" y="263601"/>
            <a:ext cx="1224136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1002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37626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יעקובוביץ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9" name="לחצן פעולה: התחלה 18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ממ"קים</a:t>
            </a:r>
            <a:r>
              <a:rPr lang="he-IL" sz="2600" b="1" dirty="0" smtClean="0">
                <a:solidFill>
                  <a:srgbClr val="66FF66"/>
                </a:solidFill>
              </a:rPr>
              <a:t>, 78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 err="1" smtClean="0">
                <a:solidFill>
                  <a:schemeClr val="accent3">
                    <a:lumMod val="50000"/>
                  </a:schemeClr>
                </a:solidFill>
              </a:rPr>
              <a:t>פירי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 המדרגות בצדי הבניין הם מחסה מעולה ורחב. </a:t>
            </a:r>
            <a:endParaRPr lang="he-IL" b="1" dirty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 smtClean="0">
                <a:solidFill>
                  <a:schemeClr val="tx1"/>
                </a:solidFill>
              </a:rPr>
              <a:t>ממ"קים</a:t>
            </a:r>
            <a:r>
              <a:rPr lang="he-IL" b="1" dirty="0" smtClean="0">
                <a:solidFill>
                  <a:schemeClr val="tx1"/>
                </a:solidFill>
              </a:rPr>
              <a:t> 102, 203 הם מתחמים פתוחים. ממ"ק 306 </a:t>
            </a:r>
            <a:r>
              <a:rPr lang="he-IL" sz="1100" b="1" dirty="0" smtClean="0">
                <a:solidFill>
                  <a:schemeClr val="tx1"/>
                </a:solidFill>
              </a:rPr>
              <a:t>(נעול) </a:t>
            </a:r>
            <a:r>
              <a:rPr lang="he-IL" b="1" dirty="0" smtClean="0">
                <a:solidFill>
                  <a:schemeClr val="tx1"/>
                </a:solidFill>
              </a:rPr>
              <a:t>מצריך תיאום מול דניאלה גורביץ'.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259 מ"ר.</a:t>
            </a:r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20444"/>
            <a:ext cx="4896544" cy="3659874"/>
          </a:xfrm>
          <a:prstGeom prst="rect">
            <a:avLst/>
          </a:prstGeom>
        </p:spPr>
      </p:pic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66" y="4725144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668344" y="263601"/>
            <a:ext cx="1224136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1004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37626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קורט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2" name="לחצן פעולה: התחלה 21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מעוגל 22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ממ"קים</a:t>
            </a:r>
            <a:r>
              <a:rPr lang="he-IL" sz="2600" b="1" dirty="0" smtClean="0">
                <a:solidFill>
                  <a:srgbClr val="66FF66"/>
                </a:solidFill>
              </a:rPr>
              <a:t>, 95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 err="1" smtClean="0">
                <a:solidFill>
                  <a:schemeClr val="accent3">
                    <a:lumMod val="50000"/>
                  </a:schemeClr>
                </a:solidFill>
              </a:rPr>
              <a:t>פירי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 המדרגות בצדי הבניין עשויים לשמש כמחסה מוגן. כך גם חדר עובדים במרתף (בשימת לב שמצריך פינוי ציוד של המסעדה במקום).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 smtClean="0">
                <a:solidFill>
                  <a:schemeClr val="tx1"/>
                </a:solidFill>
              </a:rPr>
              <a:t>ממ"קים</a:t>
            </a:r>
            <a:r>
              <a:rPr lang="he-IL" b="1" dirty="0" smtClean="0">
                <a:solidFill>
                  <a:schemeClr val="tx1"/>
                </a:solidFill>
              </a:rPr>
              <a:t> בחדרים 001 </a:t>
            </a:r>
            <a:r>
              <a:rPr lang="he-IL" sz="1100" b="1" dirty="0" smtClean="0">
                <a:solidFill>
                  <a:schemeClr val="tx1"/>
                </a:solidFill>
              </a:rPr>
              <a:t>(ניקיון, נעול)</a:t>
            </a:r>
            <a:r>
              <a:rPr lang="he-IL" b="1" dirty="0" smtClean="0">
                <a:solidFill>
                  <a:schemeClr val="tx1"/>
                </a:solidFill>
              </a:rPr>
              <a:t>, 101 </a:t>
            </a:r>
            <a:r>
              <a:rPr lang="he-IL" sz="1100" b="1" dirty="0">
                <a:solidFill>
                  <a:schemeClr val="tx1"/>
                </a:solidFill>
              </a:rPr>
              <a:t>(ס. משווה, נעול), </a:t>
            </a:r>
            <a:r>
              <a:rPr lang="he-IL" b="1" dirty="0" smtClean="0">
                <a:solidFill>
                  <a:schemeClr val="tx1"/>
                </a:solidFill>
              </a:rPr>
              <a:t>201 </a:t>
            </a:r>
            <a:r>
              <a:rPr lang="he-IL" sz="1100" b="1" dirty="0">
                <a:solidFill>
                  <a:schemeClr val="tx1"/>
                </a:solidFill>
              </a:rPr>
              <a:t>(סאלח, נעול), </a:t>
            </a:r>
            <a:r>
              <a:rPr lang="he-IL" b="1" dirty="0" smtClean="0">
                <a:solidFill>
                  <a:schemeClr val="tx1"/>
                </a:solidFill>
              </a:rPr>
              <a:t>401 </a:t>
            </a:r>
            <a:r>
              <a:rPr lang="he-IL" sz="1100" b="1" dirty="0">
                <a:solidFill>
                  <a:schemeClr val="tx1"/>
                </a:solidFill>
              </a:rPr>
              <a:t>(טכנאי, נעול) </a:t>
            </a:r>
            <a:r>
              <a:rPr lang="he-IL" b="1" dirty="0" smtClean="0">
                <a:solidFill>
                  <a:schemeClr val="tx1"/>
                </a:solidFill>
              </a:rPr>
              <a:t>מצריכים פתיחה תוך תיאום עם מזכירות המחלקה. ממ"ק 301 פתוח בדרך כלל.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189 מ"ר.</a:t>
            </a:r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87648"/>
            <a:ext cx="4824536" cy="3663074"/>
          </a:xfrm>
          <a:prstGeom prst="rect">
            <a:avLst/>
          </a:prstGeom>
        </p:spPr>
      </p:pic>
      <p:pic>
        <p:nvPicPr>
          <p:cNvPr id="27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0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668344" y="263601"/>
            <a:ext cx="1224136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1005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37626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מוסיקה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מאחורי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במת האולם יש פתח היורד לחדר הלבשת אומנים. מדובר על מתחם גדול ונוח הכולל שירותים ומקלחת.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המדרגות היורדות ליד ממ"ק 018 יכולות לשמש גם כמחסה.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 smtClean="0">
                <a:solidFill>
                  <a:schemeClr val="tx1"/>
                </a:solidFill>
              </a:rPr>
              <a:t>ממ"קים</a:t>
            </a:r>
            <a:r>
              <a:rPr lang="he-IL" b="1" dirty="0" smtClean="0">
                <a:solidFill>
                  <a:schemeClr val="tx1"/>
                </a:solidFill>
              </a:rPr>
              <a:t> חדר מס' 018 (ח. סטודנטים), 110 (ח. הרכבים) פתוחים בדרך כלל או שניתנים לפתיחה בתיאום עם מזכירות המחלקה.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77 מ"ר.</a:t>
            </a:r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ממ"קים</a:t>
            </a:r>
            <a:r>
              <a:rPr lang="he-IL" sz="2600" b="1" dirty="0" smtClean="0">
                <a:solidFill>
                  <a:srgbClr val="66FF66"/>
                </a:solidFill>
              </a:rPr>
              <a:t>, 112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78" y="3092953"/>
            <a:ext cx="3888432" cy="3732895"/>
          </a:xfrm>
          <a:prstGeom prst="rect">
            <a:avLst/>
          </a:prstGeom>
        </p:spPr>
      </p:pic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74" y="3645024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668344" y="263601"/>
            <a:ext cx="1224136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X</a:t>
            </a:r>
            <a:r>
              <a:rPr lang="he-IL" sz="3200" b="1" smtClean="0">
                <a:solidFill>
                  <a:srgbClr val="FFFF00"/>
                </a:solidFill>
              </a:rPr>
              <a:t>110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37626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הנדסה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3119297"/>
            <a:ext cx="5566591" cy="3720385"/>
          </a:xfrm>
          <a:prstGeom prst="rect">
            <a:avLst/>
          </a:prstGeom>
        </p:spPr>
      </p:pic>
      <p:sp>
        <p:nvSpPr>
          <p:cNvPr id="21" name="מלבן מעוגל 20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</a:t>
            </a:r>
            <a:r>
              <a:rPr lang="he-IL" sz="2600" b="1" dirty="0" err="1" smtClean="0">
                <a:solidFill>
                  <a:srgbClr val="66FF66"/>
                </a:solidFill>
              </a:rPr>
              <a:t>ממ"קים</a:t>
            </a:r>
            <a:r>
              <a:rPr lang="he-IL" sz="2600" b="1" dirty="0" smtClean="0">
                <a:solidFill>
                  <a:srgbClr val="66FF66"/>
                </a:solidFill>
              </a:rPr>
              <a:t>, 294 מקומות.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מסדרונות שאחרי הלובי בקומת המרתף.</a:t>
            </a:r>
          </a:p>
          <a:p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err="1" smtClean="0">
                <a:solidFill>
                  <a:schemeClr val="tx1"/>
                </a:solidFill>
              </a:rPr>
              <a:t>ממ"קים</a:t>
            </a:r>
            <a:r>
              <a:rPr lang="he-IL" b="1" dirty="0" smtClean="0">
                <a:solidFill>
                  <a:schemeClr val="tx1"/>
                </a:solidFill>
              </a:rPr>
              <a:t> </a:t>
            </a:r>
            <a:r>
              <a:rPr lang="he-IL" b="1" dirty="0" smtClean="0">
                <a:solidFill>
                  <a:srgbClr val="0070C0"/>
                </a:solidFill>
              </a:rPr>
              <a:t>קומת מרתף</a:t>
            </a:r>
            <a:r>
              <a:rPr lang="he-IL" b="1" dirty="0">
                <a:solidFill>
                  <a:schemeClr val="tx1"/>
                </a:solidFill>
              </a:rPr>
              <a:t>: </a:t>
            </a:r>
            <a:r>
              <a:rPr lang="he-IL" b="1" dirty="0" smtClean="0">
                <a:solidFill>
                  <a:schemeClr val="tx1"/>
                </a:solidFill>
              </a:rPr>
              <a:t>061 </a:t>
            </a:r>
            <a:r>
              <a:rPr lang="he-IL" sz="1100" b="1" dirty="0">
                <a:solidFill>
                  <a:schemeClr val="tx1"/>
                </a:solidFill>
              </a:rPr>
              <a:t>(נעול)</a:t>
            </a:r>
            <a:r>
              <a:rPr lang="he-IL" b="1" dirty="0">
                <a:solidFill>
                  <a:schemeClr val="tx1"/>
                </a:solidFill>
              </a:rPr>
              <a:t>,</a:t>
            </a:r>
            <a:r>
              <a:rPr lang="he-IL" sz="1100" b="1" dirty="0">
                <a:solidFill>
                  <a:schemeClr val="tx1"/>
                </a:solidFill>
              </a:rPr>
              <a:t> </a:t>
            </a:r>
            <a:r>
              <a:rPr lang="he-IL" b="1" dirty="0" smtClean="0">
                <a:solidFill>
                  <a:schemeClr val="tx1"/>
                </a:solidFill>
              </a:rPr>
              <a:t>071, 075, 081. </a:t>
            </a:r>
            <a:r>
              <a:rPr lang="he-IL" b="1" dirty="0" smtClean="0">
                <a:solidFill>
                  <a:srgbClr val="0070C0"/>
                </a:solidFill>
              </a:rPr>
              <a:t>קומת קרקע</a:t>
            </a:r>
            <a:r>
              <a:rPr lang="he-IL" b="1" dirty="0">
                <a:solidFill>
                  <a:schemeClr val="tx1"/>
                </a:solidFill>
              </a:rPr>
              <a:t>: 001 </a:t>
            </a:r>
            <a:r>
              <a:rPr lang="he-IL" sz="1100" b="1" dirty="0">
                <a:solidFill>
                  <a:schemeClr val="tx1"/>
                </a:solidFill>
              </a:rPr>
              <a:t>(נעול</a:t>
            </a:r>
            <a:r>
              <a:rPr lang="he-IL" sz="1100" b="1" dirty="0" smtClean="0">
                <a:solidFill>
                  <a:schemeClr val="tx1"/>
                </a:solidFill>
              </a:rPr>
              <a:t>)</a:t>
            </a:r>
            <a:r>
              <a:rPr lang="he-IL" b="1" dirty="0" smtClean="0">
                <a:solidFill>
                  <a:schemeClr val="tx1"/>
                </a:solidFill>
              </a:rPr>
              <a:t>,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he-IL" b="1" dirty="0" smtClean="0">
                <a:solidFill>
                  <a:schemeClr val="tx1"/>
                </a:solidFill>
              </a:rPr>
              <a:t>021, </a:t>
            </a:r>
            <a:r>
              <a:rPr lang="he-IL" b="1" dirty="0">
                <a:solidFill>
                  <a:schemeClr val="tx1"/>
                </a:solidFill>
              </a:rPr>
              <a:t>041</a:t>
            </a:r>
            <a:r>
              <a:rPr lang="he-IL" b="1" dirty="0" smtClean="0">
                <a:solidFill>
                  <a:schemeClr val="tx1"/>
                </a:solidFill>
              </a:rPr>
              <a:t> </a:t>
            </a:r>
            <a:r>
              <a:rPr lang="he-IL" sz="1100" b="1" dirty="0">
                <a:solidFill>
                  <a:schemeClr val="tx1"/>
                </a:solidFill>
              </a:rPr>
              <a:t>(נעול</a:t>
            </a:r>
            <a:r>
              <a:rPr lang="he-IL" sz="1100" b="1" dirty="0" smtClean="0">
                <a:solidFill>
                  <a:schemeClr val="tx1"/>
                </a:solidFill>
              </a:rPr>
              <a:t>)</a:t>
            </a:r>
            <a:r>
              <a:rPr lang="he-IL" b="1" dirty="0" smtClean="0">
                <a:solidFill>
                  <a:schemeClr val="tx1"/>
                </a:solidFill>
              </a:rPr>
              <a:t>, 051. </a:t>
            </a:r>
            <a:r>
              <a:rPr lang="he-IL" b="1" dirty="0">
                <a:solidFill>
                  <a:srgbClr val="0070C0"/>
                </a:solidFill>
              </a:rPr>
              <a:t>קומה ראשונה</a:t>
            </a:r>
            <a:r>
              <a:rPr lang="he-IL" b="1" dirty="0" smtClean="0">
                <a:solidFill>
                  <a:schemeClr val="tx1"/>
                </a:solidFill>
              </a:rPr>
              <a:t>: 101, </a:t>
            </a:r>
            <a:r>
              <a:rPr lang="he-IL" b="1" dirty="0">
                <a:solidFill>
                  <a:schemeClr val="tx1"/>
                </a:solidFill>
              </a:rPr>
              <a:t>121 </a:t>
            </a:r>
            <a:r>
              <a:rPr lang="he-IL" sz="1100" b="1" dirty="0">
                <a:solidFill>
                  <a:schemeClr val="tx1"/>
                </a:solidFill>
              </a:rPr>
              <a:t>(בספריה)</a:t>
            </a:r>
            <a:r>
              <a:rPr lang="he-IL" b="1" dirty="0">
                <a:solidFill>
                  <a:schemeClr val="tx1"/>
                </a:solidFill>
              </a:rPr>
              <a:t>,</a:t>
            </a:r>
            <a:r>
              <a:rPr lang="he-IL" sz="1100" b="1" dirty="0">
                <a:solidFill>
                  <a:schemeClr val="tx1"/>
                </a:solidFill>
              </a:rPr>
              <a:t> </a:t>
            </a:r>
            <a:r>
              <a:rPr lang="he-IL" b="1" dirty="0" smtClean="0">
                <a:solidFill>
                  <a:schemeClr val="tx1"/>
                </a:solidFill>
              </a:rPr>
              <a:t>141 </a:t>
            </a:r>
            <a:r>
              <a:rPr lang="he-IL" sz="1100" b="1" dirty="0" smtClean="0">
                <a:solidFill>
                  <a:schemeClr val="tx1"/>
                </a:solidFill>
              </a:rPr>
              <a:t>(בספריה)</a:t>
            </a:r>
            <a:r>
              <a:rPr lang="he-IL" b="1" dirty="0" smtClean="0">
                <a:solidFill>
                  <a:schemeClr val="tx1"/>
                </a:solidFill>
              </a:rPr>
              <a:t>,</a:t>
            </a:r>
            <a:r>
              <a:rPr lang="he-IL" sz="1100" b="1" dirty="0" smtClean="0">
                <a:solidFill>
                  <a:schemeClr val="tx1"/>
                </a:solidFill>
              </a:rPr>
              <a:t> </a:t>
            </a:r>
            <a:r>
              <a:rPr lang="he-IL" b="1" dirty="0">
                <a:solidFill>
                  <a:schemeClr val="tx1"/>
                </a:solidFill>
              </a:rPr>
              <a:t>161 </a:t>
            </a:r>
            <a:r>
              <a:rPr lang="he-IL" sz="1100" b="1" dirty="0">
                <a:solidFill>
                  <a:schemeClr val="tx1"/>
                </a:solidFill>
              </a:rPr>
              <a:t>(נעול</a:t>
            </a:r>
            <a:r>
              <a:rPr lang="he-IL" sz="1100" b="1" dirty="0" smtClean="0">
                <a:solidFill>
                  <a:schemeClr val="tx1"/>
                </a:solidFill>
              </a:rPr>
              <a:t>)</a:t>
            </a:r>
            <a:r>
              <a:rPr lang="he-IL" b="1" dirty="0" smtClean="0">
                <a:solidFill>
                  <a:schemeClr val="tx1"/>
                </a:solidFill>
              </a:rPr>
              <a:t>.</a:t>
            </a:r>
            <a:r>
              <a:rPr lang="he-IL" sz="1100" b="1" dirty="0" smtClean="0">
                <a:solidFill>
                  <a:schemeClr val="tx1"/>
                </a:solidFill>
              </a:rPr>
              <a:t> </a:t>
            </a:r>
            <a:r>
              <a:rPr lang="he-IL" b="1" dirty="0">
                <a:solidFill>
                  <a:srgbClr val="0070C0"/>
                </a:solidFill>
              </a:rPr>
              <a:t>קומה שניה</a:t>
            </a:r>
            <a:r>
              <a:rPr lang="he-IL" b="1" dirty="0" smtClean="0">
                <a:solidFill>
                  <a:schemeClr val="tx1"/>
                </a:solidFill>
              </a:rPr>
              <a:t>: 201, 221, 241, 261. </a:t>
            </a:r>
            <a:r>
              <a:rPr lang="he-IL" b="1" dirty="0">
                <a:solidFill>
                  <a:srgbClr val="0070C0"/>
                </a:solidFill>
              </a:rPr>
              <a:t>קומה שלישית</a:t>
            </a:r>
            <a:r>
              <a:rPr lang="he-IL" b="1" dirty="0" smtClean="0">
                <a:solidFill>
                  <a:schemeClr val="tx1"/>
                </a:solidFill>
              </a:rPr>
              <a:t>: </a:t>
            </a:r>
            <a:r>
              <a:rPr lang="he-IL" b="1" dirty="0">
                <a:solidFill>
                  <a:schemeClr val="tx1"/>
                </a:solidFill>
              </a:rPr>
              <a:t>301 </a:t>
            </a:r>
            <a:r>
              <a:rPr lang="he-IL" sz="1100" b="1" dirty="0">
                <a:solidFill>
                  <a:schemeClr val="tx1"/>
                </a:solidFill>
              </a:rPr>
              <a:t>(נעול</a:t>
            </a:r>
            <a:r>
              <a:rPr lang="he-IL" sz="1100" b="1" dirty="0" smtClean="0">
                <a:solidFill>
                  <a:schemeClr val="tx1"/>
                </a:solidFill>
              </a:rPr>
              <a:t>)</a:t>
            </a:r>
            <a:r>
              <a:rPr lang="he-IL" b="1" dirty="0" smtClean="0">
                <a:solidFill>
                  <a:schemeClr val="tx1"/>
                </a:solidFill>
              </a:rPr>
              <a:t>, 321, 341, 361. מתחמים נעולים ייפתחו ויפונו באחריות האחזקה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267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5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40" y="4424990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53528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668344" y="263601"/>
            <a:ext cx="1224136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1501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37626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err="1" smtClean="0">
                <a:solidFill>
                  <a:srgbClr val="FFFF00"/>
                </a:solidFill>
              </a:rPr>
              <a:t>אמפי</a:t>
            </a:r>
            <a:r>
              <a:rPr lang="he-IL" sz="3200" b="1" dirty="0" smtClean="0">
                <a:solidFill>
                  <a:srgbClr val="FFFF00"/>
                </a:solidFill>
              </a:rPr>
              <a:t> דהאן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16" name="לחצן פעולה: התחלה 15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99424"/>
            <a:ext cx="5040560" cy="3740968"/>
          </a:xfrm>
          <a:prstGeom prst="rect">
            <a:avLst/>
          </a:prstGeom>
        </p:spPr>
      </p:pic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ללא.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51477" y="1264879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קומת המרתף במבנה המערבי של </a:t>
            </a:r>
            <a:r>
              <a:rPr lang="he-IL" b="1" dirty="0" err="1">
                <a:solidFill>
                  <a:schemeClr val="accent3">
                    <a:lumMod val="50000"/>
                  </a:schemeClr>
                </a:solidFill>
              </a:rPr>
              <a:t>האמפי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07504" y="2192088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המתחם עשוי להיות מוקצה לטובת היערכות לחירום.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 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6723" y="1264879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393 מ"ר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24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חץ למעלה 24"/>
          <p:cNvSpPr/>
          <p:nvPr/>
        </p:nvSpPr>
        <p:spPr>
          <a:xfrm rot="15612359">
            <a:off x="4883939" y="3530446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חץ למעלה 25"/>
          <p:cNvSpPr/>
          <p:nvPr/>
        </p:nvSpPr>
        <p:spPr>
          <a:xfrm rot="9344497">
            <a:off x="3828318" y="4258792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92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lomi\Desktop\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62043"/>
            <a:ext cx="5904656" cy="358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105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אקסודוס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קומת מרתף, 120 מקומות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מקלט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בפיסיקה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202</a:t>
            </a:r>
          </a:p>
          <a:p>
            <a:endParaRPr lang="he-IL" b="1" dirty="0" smtClean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 </a:t>
            </a:r>
            <a:r>
              <a:rPr lang="he-IL" b="1" dirty="0" smtClean="0">
                <a:solidFill>
                  <a:schemeClr val="tx1"/>
                </a:solidFill>
              </a:rPr>
              <a:t>פתיחת הגישה למתחם המקלט בבניין אקסודוס, מול ראש צוות שירות מהאחזקה.</a:t>
            </a:r>
          </a:p>
          <a:p>
            <a:endParaRPr lang="he-IL" b="1" dirty="0" smtClean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לחצן פעולה: התחלה 23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חץ למעלה 24"/>
          <p:cNvSpPr/>
          <p:nvPr/>
        </p:nvSpPr>
        <p:spPr>
          <a:xfrm rot="19138515">
            <a:off x="4732672" y="3635156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חץ למעלה 27"/>
          <p:cNvSpPr/>
          <p:nvPr/>
        </p:nvSpPr>
        <p:spPr>
          <a:xfrm rot="1641105">
            <a:off x="1857001" y="4179021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90" y="5597289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</a:t>
            </a:r>
          </a:p>
          <a:p>
            <a:r>
              <a:rPr lang="he-IL" b="1" dirty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ללא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lomi\Desktop\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48" y="3230484"/>
            <a:ext cx="6674767" cy="35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106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אלקטרה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מקלט באקסודוס 105</a:t>
            </a:r>
          </a:p>
          <a:p>
            <a:endParaRPr lang="he-IL" b="1" dirty="0" smtClean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</a:t>
            </a:r>
            <a:r>
              <a:rPr lang="he-IL" b="1" dirty="0" smtClean="0">
                <a:solidFill>
                  <a:srgbClr val="7030A0"/>
                </a:solidFill>
              </a:rPr>
              <a:t>: </a:t>
            </a:r>
            <a:r>
              <a:rPr lang="he-IL" b="1" dirty="0" smtClean="0">
                <a:solidFill>
                  <a:schemeClr val="tx1"/>
                </a:solidFill>
              </a:rPr>
              <a:t>ללא. ישנו גם מתחם "הכי מוגן שיש" המשמש כמחסן אלקטרה.</a:t>
            </a:r>
            <a:endParaRPr lang="he-IL" b="1" dirty="0">
              <a:solidFill>
                <a:schemeClr val="tx1"/>
              </a:solidFill>
            </a:endParaRPr>
          </a:p>
          <a:p>
            <a:endParaRPr lang="he-IL" b="1" dirty="0" smtClean="0">
              <a:solidFill>
                <a:srgbClr val="7030A0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11" name="לחצן פעולה: התחלה 10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49" y="4149080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חץ למעלה 13"/>
          <p:cNvSpPr/>
          <p:nvPr/>
        </p:nvSpPr>
        <p:spPr>
          <a:xfrm rot="16677706">
            <a:off x="4498932" y="4696060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lomi\Desktop\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40" y="3195132"/>
            <a:ext cx="7153276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07504" y="188640"/>
            <a:ext cx="892899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7740352" y="263601"/>
            <a:ext cx="115212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107</a:t>
            </a:r>
            <a:endParaRPr lang="he-IL" sz="3200" b="1" dirty="0">
              <a:solidFill>
                <a:srgbClr val="FFFF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20072" y="263601"/>
            <a:ext cx="2448272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rgbClr val="FFFF00"/>
                </a:solidFill>
              </a:rPr>
              <a:t>אגודת הסטודנטים</a:t>
            </a:r>
            <a:endParaRPr lang="he-IL" sz="2800" b="1" dirty="0">
              <a:solidFill>
                <a:srgbClr val="FFFF00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1763687" y="1268760"/>
            <a:ext cx="727851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הכי מוגן שיש / חלופי: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מקלט באקסודוס 105</a:t>
            </a:r>
          </a:p>
          <a:p>
            <a:endParaRPr lang="he-IL" b="1" dirty="0">
              <a:solidFill>
                <a:srgbClr val="00B050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19714" y="2195969"/>
            <a:ext cx="892899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7030A0"/>
                </a:solidFill>
              </a:rPr>
              <a:t>דגשים:</a:t>
            </a:r>
            <a:r>
              <a:rPr lang="he-IL" b="1" dirty="0" smtClean="0">
                <a:solidFill>
                  <a:schemeClr val="tx1"/>
                </a:solidFill>
              </a:rPr>
              <a:t> ללא.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8933" y="1268760"/>
            <a:ext cx="159529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</a:rPr>
              <a:t>מקומות: </a:t>
            </a:r>
          </a:p>
          <a:p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ללא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לחצן פעולה: התחלה 23">
            <a:hlinkClick r:id="" action="ppaction://hlinkshowjump?jump=firstslide" highlightClick="1"/>
          </p:cNvPr>
          <p:cNvSpPr/>
          <p:nvPr/>
        </p:nvSpPr>
        <p:spPr>
          <a:xfrm>
            <a:off x="71500" y="6389447"/>
            <a:ext cx="360040" cy="348985"/>
          </a:xfrm>
          <a:prstGeom prst="actionButtonBeginning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מעוגל 28"/>
          <p:cNvSpPr/>
          <p:nvPr/>
        </p:nvSpPr>
        <p:spPr>
          <a:xfrm>
            <a:off x="251520" y="263601"/>
            <a:ext cx="4896544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600" b="1" dirty="0" smtClean="0">
                <a:solidFill>
                  <a:srgbClr val="66FF66"/>
                </a:solidFill>
              </a:rPr>
              <a:t>מקלט: אין</a:t>
            </a:r>
            <a:endParaRPr lang="he-IL" sz="2600" b="1" dirty="0">
              <a:solidFill>
                <a:srgbClr val="66FF66"/>
              </a:solidFill>
            </a:endParaRPr>
          </a:p>
        </p:txBody>
      </p:sp>
      <p:sp>
        <p:nvSpPr>
          <p:cNvPr id="27" name="חץ למעלה 26"/>
          <p:cNvSpPr/>
          <p:nvPr/>
        </p:nvSpPr>
        <p:spPr>
          <a:xfrm rot="19063526">
            <a:off x="3168343" y="5078055"/>
            <a:ext cx="288032" cy="648072"/>
          </a:xfrm>
          <a:prstGeom prst="upArrow">
            <a:avLst>
              <a:gd name="adj1" fmla="val 50000"/>
              <a:gd name="adj2" fmla="val 972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6" name="Picture 2" descr="http://www.redstate.com/laborunionreport/files/2011/06/bullseye_lit_up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29" y="4293096"/>
            <a:ext cx="1108995" cy="11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</TotalTime>
  <Words>3042</Words>
  <Application>Microsoft Office PowerPoint</Application>
  <PresentationFormat>‫הצגה על המסך (4:3)</PresentationFormat>
  <Paragraphs>529</Paragraphs>
  <Slides>64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64</vt:i4>
      </vt:variant>
    </vt:vector>
  </HeadingPairs>
  <TitlesOfParts>
    <vt:vector size="71" baseType="lpstr">
      <vt:lpstr>Arial</vt:lpstr>
      <vt:lpstr>Calibri</vt:lpstr>
      <vt:lpstr>Guttman Adii</vt:lpstr>
      <vt:lpstr>Guttman Haim</vt:lpstr>
      <vt:lpstr>Tahoma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shlomi</dc:creator>
  <cp:lastModifiedBy>Shlomi Neufeld</cp:lastModifiedBy>
  <cp:revision>301</cp:revision>
  <dcterms:created xsi:type="dcterms:W3CDTF">2011-11-28T12:25:40Z</dcterms:created>
  <dcterms:modified xsi:type="dcterms:W3CDTF">2019-04-18T15:30:14Z</dcterms:modified>
</cp:coreProperties>
</file>